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6" r:id="rId2"/>
    <p:sldId id="259" r:id="rId3"/>
    <p:sldId id="257" r:id="rId4"/>
    <p:sldId id="279" r:id="rId5"/>
    <p:sldId id="285" r:id="rId6"/>
    <p:sldId id="284" r:id="rId7"/>
    <p:sldId id="281" r:id="rId8"/>
    <p:sldId id="282" r:id="rId9"/>
    <p:sldId id="273" r:id="rId10"/>
    <p:sldId id="277" r:id="rId11"/>
    <p:sldId id="263" r:id="rId12"/>
    <p:sldId id="264" r:id="rId13"/>
    <p:sldId id="278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D31"/>
    <a:srgbClr val="FF2F92"/>
    <a:srgbClr val="BA7B7B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54AFB6-C3AF-B54D-BEAC-21BD55935D47}" v="1644" dt="2020-02-22T19:33:23.699"/>
    <p1510:client id="{453240EF-7EEC-7140-9E9F-0ED348F55ED2}" v="123" dt="2020-02-22T19:47:21.3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941"/>
    <p:restoredTop sz="93729"/>
  </p:normalViewPr>
  <p:slideViewPr>
    <p:cSldViewPr snapToGrid="0" snapToObjects="1">
      <p:cViewPr varScale="1">
        <p:scale>
          <a:sx n="79" d="100"/>
          <a:sy n="79" d="100"/>
        </p:scale>
        <p:origin x="23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deric cavalieri" userId="6d718d21db657843" providerId="LiveId" clId="{453240EF-7EEC-7140-9E9F-0ED348F55ED2}"/>
    <pc:docChg chg="undo custSel addSld delSld modSld">
      <pc:chgData name="frederic cavalieri" userId="6d718d21db657843" providerId="LiveId" clId="{453240EF-7EEC-7140-9E9F-0ED348F55ED2}" dt="2020-02-22T19:47:21.340" v="203" actId="20577"/>
      <pc:docMkLst>
        <pc:docMk/>
      </pc:docMkLst>
      <pc:sldChg chg="delSp del">
        <pc:chgData name="frederic cavalieri" userId="6d718d21db657843" providerId="LiveId" clId="{453240EF-7EEC-7140-9E9F-0ED348F55ED2}" dt="2020-02-22T19:43:22.989" v="6" actId="2696"/>
        <pc:sldMkLst>
          <pc:docMk/>
          <pc:sldMk cId="1942123750" sldId="256"/>
        </pc:sldMkLst>
        <pc:spChg chg="del">
          <ac:chgData name="frederic cavalieri" userId="6d718d21db657843" providerId="LiveId" clId="{453240EF-7EEC-7140-9E9F-0ED348F55ED2}" dt="2020-02-22T19:42:43.348" v="4" actId="478"/>
          <ac:spMkLst>
            <pc:docMk/>
            <pc:sldMk cId="1942123750" sldId="256"/>
            <ac:spMk id="5" creationId="{A37128B8-0D4E-C049-B2F6-14C869A18C29}"/>
          </ac:spMkLst>
        </pc:spChg>
        <pc:spChg chg="del">
          <ac:chgData name="frederic cavalieri" userId="6d718d21db657843" providerId="LiveId" clId="{453240EF-7EEC-7140-9E9F-0ED348F55ED2}" dt="2020-02-22T19:42:37.455" v="2" actId="478"/>
          <ac:spMkLst>
            <pc:docMk/>
            <pc:sldMk cId="1942123750" sldId="256"/>
            <ac:spMk id="6" creationId="{1453F964-C91C-4041-AE04-4A7F1A2C0A62}"/>
          </ac:spMkLst>
        </pc:spChg>
        <pc:picChg chg="del">
          <ac:chgData name="frederic cavalieri" userId="6d718d21db657843" providerId="LiveId" clId="{453240EF-7EEC-7140-9E9F-0ED348F55ED2}" dt="2020-02-22T19:42:40.198" v="3" actId="478"/>
          <ac:picMkLst>
            <pc:docMk/>
            <pc:sldMk cId="1942123750" sldId="256"/>
            <ac:picMk id="2" creationId="{915791C7-C597-9F4A-987A-A8F6F9CEE235}"/>
          </ac:picMkLst>
        </pc:picChg>
      </pc:sldChg>
      <pc:sldChg chg="modSp">
        <pc:chgData name="frederic cavalieri" userId="6d718d21db657843" providerId="LiveId" clId="{453240EF-7EEC-7140-9E9F-0ED348F55ED2}" dt="2020-02-22T19:45:16.082" v="129" actId="20577"/>
        <pc:sldMkLst>
          <pc:docMk/>
          <pc:sldMk cId="1578063472" sldId="257"/>
        </pc:sldMkLst>
        <pc:spChg chg="mod">
          <ac:chgData name="frederic cavalieri" userId="6d718d21db657843" providerId="LiveId" clId="{453240EF-7EEC-7140-9E9F-0ED348F55ED2}" dt="2020-02-22T19:45:16.082" v="129" actId="20577"/>
          <ac:spMkLst>
            <pc:docMk/>
            <pc:sldMk cId="1578063472" sldId="257"/>
            <ac:spMk id="6" creationId="{68619304-389A-E343-BF7B-EDA9B5E3B27E}"/>
          </ac:spMkLst>
        </pc:spChg>
      </pc:sldChg>
      <pc:sldChg chg="modSp">
        <pc:chgData name="frederic cavalieri" userId="6d718d21db657843" providerId="LiveId" clId="{453240EF-7EEC-7140-9E9F-0ED348F55ED2}" dt="2020-02-22T19:47:21.340" v="203" actId="20577"/>
        <pc:sldMkLst>
          <pc:docMk/>
          <pc:sldMk cId="2195607926" sldId="259"/>
        </pc:sldMkLst>
        <pc:spChg chg="mod">
          <ac:chgData name="frederic cavalieri" userId="6d718d21db657843" providerId="LiveId" clId="{453240EF-7EEC-7140-9E9F-0ED348F55ED2}" dt="2020-02-22T19:47:21.340" v="203" actId="20577"/>
          <ac:spMkLst>
            <pc:docMk/>
            <pc:sldMk cId="2195607926" sldId="259"/>
            <ac:spMk id="2" creationId="{D9CBBBC9-04B2-A844-9E4C-19DAF5E12E14}"/>
          </ac:spMkLst>
        </pc:spChg>
      </pc:sldChg>
      <pc:sldChg chg="del">
        <pc:chgData name="frederic cavalieri" userId="6d718d21db657843" providerId="LiveId" clId="{453240EF-7EEC-7140-9E9F-0ED348F55ED2}" dt="2020-02-22T19:42:18.328" v="1" actId="2696"/>
        <pc:sldMkLst>
          <pc:docMk/>
          <pc:sldMk cId="2873990780" sldId="280"/>
        </pc:sldMkLst>
      </pc:sldChg>
      <pc:sldChg chg="modSp add">
        <pc:chgData name="frederic cavalieri" userId="6d718d21db657843" providerId="LiveId" clId="{453240EF-7EEC-7140-9E9F-0ED348F55ED2}" dt="2020-02-22T19:44:48.213" v="99" actId="20577"/>
        <pc:sldMkLst>
          <pc:docMk/>
          <pc:sldMk cId="795276856" sldId="286"/>
        </pc:sldMkLst>
        <pc:spChg chg="mod">
          <ac:chgData name="frederic cavalieri" userId="6d718d21db657843" providerId="LiveId" clId="{453240EF-7EEC-7140-9E9F-0ED348F55ED2}" dt="2020-02-22T19:44:34.940" v="95" actId="20577"/>
          <ac:spMkLst>
            <pc:docMk/>
            <pc:sldMk cId="795276856" sldId="286"/>
            <ac:spMk id="6" creationId="{00000000-0000-0000-0000-000000000000}"/>
          </ac:spMkLst>
        </pc:spChg>
        <pc:spChg chg="mod">
          <ac:chgData name="frederic cavalieri" userId="6d718d21db657843" providerId="LiveId" clId="{453240EF-7EEC-7140-9E9F-0ED348F55ED2}" dt="2020-02-22T19:43:50.113" v="48" actId="20577"/>
          <ac:spMkLst>
            <pc:docMk/>
            <pc:sldMk cId="795276856" sldId="286"/>
            <ac:spMk id="7" creationId="{00000000-0000-0000-0000-000000000000}"/>
          </ac:spMkLst>
        </pc:spChg>
        <pc:spChg chg="mod">
          <ac:chgData name="frederic cavalieri" userId="6d718d21db657843" providerId="LiveId" clId="{453240EF-7EEC-7140-9E9F-0ED348F55ED2}" dt="2020-02-22T19:44:48.213" v="99" actId="20577"/>
          <ac:spMkLst>
            <pc:docMk/>
            <pc:sldMk cId="795276856" sldId="286"/>
            <ac:spMk id="8" creationId="{00000000-0000-0000-0000-000000000000}"/>
          </ac:spMkLst>
        </pc:spChg>
        <pc:picChg chg="mod">
          <ac:chgData name="frederic cavalieri" userId="6d718d21db657843" providerId="LiveId" clId="{453240EF-7EEC-7140-9E9F-0ED348F55ED2}" dt="2020-02-22T19:43:08.380" v="5" actId="1076"/>
          <ac:picMkLst>
            <pc:docMk/>
            <pc:sldMk cId="795276856" sldId="286"/>
            <ac:picMk id="11" creationId="{107B6E7B-52A1-BD43-B70D-A20F4FAF4E0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81AC15-4BDC-054C-828E-5A7751902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65E0FB5-E4F2-E748-B07F-FD263EF910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D7AB4C-0CA6-214C-9B4B-AF7D2F01D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7159-FF78-C849-98A9-A5F06BFEF912}" type="datetimeFigureOut">
              <a:rPr lang="fr-FR" smtClean="0"/>
              <a:t>22/02/2020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CDAFAB-5845-574E-8DF5-11BDA140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9B448D-88D9-9F4C-B6BF-6B2064CBD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8A69-A776-8743-9841-C3B1AB8AFD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915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C1B83D-FA2A-D447-8587-B86B06555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096A9C1-3E5F-EE4A-BD43-DE4C637FD0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79C5D6-4884-1D47-9D71-6DDF2FF1F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7159-FF78-C849-98A9-A5F06BFEF912}" type="datetimeFigureOut">
              <a:rPr lang="fr-FR" smtClean="0"/>
              <a:t>22/02/2020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C96DE9-C4C6-D748-BB53-6D3B1F9BB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390614-ABF6-E44D-85B5-B9C1CE167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8A69-A776-8743-9841-C3B1AB8AFD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402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971B6B9-A496-A549-911A-D854BE3A0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09CEA41-371B-A24F-8AA7-2456B51B4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680A5B-ECC5-C447-8B87-7A5274299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7159-FF78-C849-98A9-A5F06BFEF912}" type="datetimeFigureOut">
              <a:rPr lang="fr-FR" smtClean="0"/>
              <a:t>22/02/2020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3B5287-95A2-1347-ACBE-888F3E25D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10C94F-D8B3-EA4C-8DF2-6D260C6E9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8A69-A776-8743-9841-C3B1AB8AFD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0479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624104-9234-7940-BD17-DBE3145A8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1D39C3-76D7-2A47-AD12-F871E2369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7772AA-0D9F-EE42-8977-B57A7E4B4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7159-FF78-C849-98A9-A5F06BFEF912}" type="datetimeFigureOut">
              <a:rPr lang="fr-FR" smtClean="0"/>
              <a:t>22/02/2020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9636EB-7F08-4943-8807-C005E6A1C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1FDEB2-4475-764B-B472-CB01648D2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8A69-A776-8743-9841-C3B1AB8AFD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829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5B191-C818-6B46-B0E6-1C65D8C8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2D3985-8426-0449-A757-49E477795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B943F2-F5BA-6147-A17D-5376E8451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7159-FF78-C849-98A9-A5F06BFEF912}" type="datetimeFigureOut">
              <a:rPr lang="fr-FR" smtClean="0"/>
              <a:t>22/02/2020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532FCA-957A-264D-BE16-850E1EF41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D00448-829F-144D-BA03-E59A9EAC7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8A69-A776-8743-9841-C3B1AB8AFD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994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5B8B5-3AF9-F949-9DA1-F6C2E9DAD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CE8ECF-A6BC-6247-BB3F-8D43C3397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BD01FEC-C484-9445-A5FF-EE0A042F4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BAD586-2B7C-2342-AF50-782457D60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7159-FF78-C849-98A9-A5F06BFEF912}" type="datetimeFigureOut">
              <a:rPr lang="fr-FR" smtClean="0"/>
              <a:t>22/02/2020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50344B0-C591-964D-90AC-84F061639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166A99-61D9-EC49-9C3C-D910D8B4F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8A69-A776-8743-9841-C3B1AB8AFD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33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464DD2-D768-5949-A85D-2473BC36A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48E811-F035-5745-AEC6-3B3F93BC9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C9A2B8-61B4-DC46-BA5E-97E156E4D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7AF1149-70FA-DA46-8095-41826BB4CE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CC039EF-6380-2540-B624-AB96698FE7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7D4A52F-C7F9-3143-B0D7-48FD4785F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7159-FF78-C849-98A9-A5F06BFEF912}" type="datetimeFigureOut">
              <a:rPr lang="fr-FR" smtClean="0"/>
              <a:t>22/02/2020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602783B-5414-8349-94AA-7090D2A73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3D10009-EE88-E441-881C-AC695D8F6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8A69-A776-8743-9841-C3B1AB8AFD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545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7C8434-6457-EE42-9149-D055B8E1D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152B28-8E6F-9046-A84C-E2F233384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7159-FF78-C849-98A9-A5F06BFEF912}" type="datetimeFigureOut">
              <a:rPr lang="fr-FR" smtClean="0"/>
              <a:t>22/02/2020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DCAE5F0-9F16-4F48-A863-C6E19A223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302457F-5EBE-5F46-8819-38C8FF56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8A69-A776-8743-9841-C3B1AB8AFD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44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21E346E-5E73-4846-B287-9DA1B97B4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7159-FF78-C849-98A9-A5F06BFEF912}" type="datetimeFigureOut">
              <a:rPr lang="fr-FR" smtClean="0"/>
              <a:t>22/02/2020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FECFA07-EEA7-DD4B-8498-A3493C2C6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7D6F22-D1B4-224E-9643-3A147A5E8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8A69-A776-8743-9841-C3B1AB8AFD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089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E7B459-3E5D-2B40-ADC9-16CDBC7D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C992B1-0253-8C46-9546-64DE64CA9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B6FB3E0-D75D-3048-81C8-07105A6A05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807D5C-5304-674D-942F-B5B722B7E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7159-FF78-C849-98A9-A5F06BFEF912}" type="datetimeFigureOut">
              <a:rPr lang="fr-FR" smtClean="0"/>
              <a:t>22/02/2020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BC59EF-4EE3-6C44-BDFB-4885306B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504796-4B25-754E-BDCC-A51E8D5E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8A69-A776-8743-9841-C3B1AB8AFD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1812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6D343D-B0A1-DD42-AB8B-2E2A53074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D74A41A-E3EC-B946-B44D-E223B621F3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82D9DD0-B46D-6548-9BF8-E1B1C75D2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51B102B-7E40-9847-9CAE-A502BBB33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7159-FF78-C849-98A9-A5F06BFEF912}" type="datetimeFigureOut">
              <a:rPr lang="fr-FR" smtClean="0"/>
              <a:t>22/02/2020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9182A0-FF8F-2C4E-BB8C-630AE14B5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A4D7C13-1F7F-FA46-9582-04386D7B1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8A69-A776-8743-9841-C3B1AB8AFD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429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B914819-5485-FC49-BE46-CB0BC6021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A7C25B-7FBE-6E41-A187-A615100A3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9A9485-E935-D445-82B8-2985EBB6EB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77159-FF78-C849-98A9-A5F06BFEF912}" type="datetimeFigureOut">
              <a:rPr lang="fr-FR" smtClean="0"/>
              <a:t>22/02/2020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4ED24E-AD1B-DB43-9528-7EE6F1A6E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3EE2EC-7921-7A42-B6E9-F5683B0C2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68A69-A776-8743-9841-C3B1AB8AFD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15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tiff"/><Relationship Id="rId7" Type="http://schemas.openxmlformats.org/officeDocument/2006/relationships/image" Target="../media/image10.gi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2.tiff"/><Relationship Id="rId7" Type="http://schemas.openxmlformats.org/officeDocument/2006/relationships/image" Target="../media/image16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Relationship Id="rId9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8443" y="2969568"/>
            <a:ext cx="3888432" cy="3888432"/>
          </a:xfrm>
          <a:prstGeom prst="rect">
            <a:avLst/>
          </a:prstGeom>
          <a:solidFill>
            <a:srgbClr val="E02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50451" y="3174359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ENQUETES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78443" y="4342468"/>
            <a:ext cx="38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Unité d’enseignement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4.3</a:t>
            </a:r>
          </a:p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50451" y="6423253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itchFamily="34" charset="0"/>
                <a:cs typeface="Arial" pitchFamily="34" charset="0"/>
              </a:rPr>
              <a:t>Février 2020</a:t>
            </a:r>
          </a:p>
        </p:txBody>
      </p:sp>
      <p:pic>
        <p:nvPicPr>
          <p:cNvPr id="10" name="Image 9" descr="Logo_Signature_CS5 (2) PARTOUT OU VOUS AVEZ BESOIN DE NOUS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82200" y="0"/>
            <a:ext cx="22098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783D0E5-8785-C340-B60E-401218EEFCCA}"/>
              </a:ext>
            </a:extLst>
          </p:cNvPr>
          <p:cNvSpPr txBox="1"/>
          <p:nvPr/>
        </p:nvSpPr>
        <p:spPr>
          <a:xfrm>
            <a:off x="1216266" y="5308567"/>
            <a:ext cx="2284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Mr CAVALIERI Frédéric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71AF991-0F26-7A45-9C17-A2AFA3183BC4}"/>
              </a:ext>
            </a:extLst>
          </p:cNvPr>
          <p:cNvGrpSpPr/>
          <p:nvPr/>
        </p:nvGrpSpPr>
        <p:grpSpPr>
          <a:xfrm>
            <a:off x="8728601" y="5806558"/>
            <a:ext cx="3333991" cy="1038154"/>
            <a:chOff x="8728601" y="5806558"/>
            <a:chExt cx="3333991" cy="103815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051CB218-6F4C-1942-AC7C-16A9D60310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345" b="26512"/>
            <a:stretch/>
          </p:blipFill>
          <p:spPr>
            <a:xfrm>
              <a:off x="9411758" y="5806558"/>
              <a:ext cx="2619375" cy="846667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BAD1F5A-B19B-2F41-A2E1-6D00A89F5238}"/>
                </a:ext>
              </a:extLst>
            </p:cNvPr>
            <p:cNvSpPr txBox="1"/>
            <p:nvPr/>
          </p:nvSpPr>
          <p:spPr>
            <a:xfrm>
              <a:off x="9482220" y="6583102"/>
              <a:ext cx="24657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rgbClr val="FF0000"/>
                  </a:solidFill>
                </a:rPr>
                <a:t>P</a:t>
              </a:r>
              <a:r>
                <a:rPr lang="fr-FR" sz="1100" b="1" dirty="0"/>
                <a:t>OLE </a:t>
              </a:r>
              <a:r>
                <a:rPr lang="fr-FR" sz="1100" b="1" dirty="0">
                  <a:solidFill>
                    <a:srgbClr val="FF0000"/>
                  </a:solidFill>
                </a:rPr>
                <a:t>A</a:t>
              </a:r>
              <a:r>
                <a:rPr lang="fr-FR" sz="1100" b="1" dirty="0"/>
                <a:t>FGSU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IMU et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OINS CRITIQUES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ABB3A5-B7C0-D842-97D0-15AE5EA790F8}"/>
                </a:ext>
              </a:extLst>
            </p:cNvPr>
            <p:cNvSpPr/>
            <p:nvPr/>
          </p:nvSpPr>
          <p:spPr>
            <a:xfrm>
              <a:off x="8728601" y="5821929"/>
              <a:ext cx="3333991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P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A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6D46C1D0-FF54-5146-9BA2-E5349E103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75" y="387436"/>
            <a:ext cx="8128000" cy="25019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BFB5B3E-073E-5542-B829-320D014E1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475" y="1151855"/>
            <a:ext cx="2314695" cy="276855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07B6E7B-52A1-BD43-B70D-A20F4FAF4E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721" t="10709" b="10482"/>
          <a:stretch/>
        </p:blipFill>
        <p:spPr>
          <a:xfrm>
            <a:off x="4266875" y="3947539"/>
            <a:ext cx="6810187" cy="238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76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90CBF9-B17A-994D-8E9F-96B749A3F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7" y="5567658"/>
            <a:ext cx="2326536" cy="115487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93D5A88-A791-D642-A164-8F69161FA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044" y="3737424"/>
            <a:ext cx="3794630" cy="2985109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CA21C033-F331-4049-85B3-D96E28E30382}"/>
              </a:ext>
            </a:extLst>
          </p:cNvPr>
          <p:cNvGrpSpPr/>
          <p:nvPr/>
        </p:nvGrpSpPr>
        <p:grpSpPr>
          <a:xfrm>
            <a:off x="8728601" y="5806558"/>
            <a:ext cx="3333991" cy="1038154"/>
            <a:chOff x="8728601" y="5806558"/>
            <a:chExt cx="3333991" cy="1038154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F9DDD86-F463-4545-A573-03D8C4EBD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0345" b="26512"/>
            <a:stretch/>
          </p:blipFill>
          <p:spPr>
            <a:xfrm>
              <a:off x="9411758" y="5806558"/>
              <a:ext cx="2619375" cy="846667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4B03418-CE26-FA4F-B235-7D0DB6C41ACA}"/>
                </a:ext>
              </a:extLst>
            </p:cNvPr>
            <p:cNvSpPr txBox="1"/>
            <p:nvPr/>
          </p:nvSpPr>
          <p:spPr>
            <a:xfrm>
              <a:off x="9482220" y="6583102"/>
              <a:ext cx="24657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rgbClr val="FF0000"/>
                  </a:solidFill>
                </a:rPr>
                <a:t>P</a:t>
              </a:r>
              <a:r>
                <a:rPr lang="fr-FR" sz="1100" b="1" dirty="0"/>
                <a:t>OLE </a:t>
              </a:r>
              <a:r>
                <a:rPr lang="fr-FR" sz="1100" b="1" dirty="0">
                  <a:solidFill>
                    <a:srgbClr val="FF0000"/>
                  </a:solidFill>
                </a:rPr>
                <a:t>A</a:t>
              </a:r>
              <a:r>
                <a:rPr lang="fr-FR" sz="1100" b="1" dirty="0"/>
                <a:t>FGSU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IMU et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OINS CRITIQUES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7D3B8D-988A-BD40-A6E9-B64E729CC097}"/>
                </a:ext>
              </a:extLst>
            </p:cNvPr>
            <p:cNvSpPr/>
            <p:nvPr/>
          </p:nvSpPr>
          <p:spPr>
            <a:xfrm>
              <a:off x="8728601" y="5821929"/>
              <a:ext cx="3333991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P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A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3511EFAA-6871-6648-96F2-B0EF263E3177}"/>
              </a:ext>
            </a:extLst>
          </p:cNvPr>
          <p:cNvSpPr txBox="1"/>
          <p:nvPr/>
        </p:nvSpPr>
        <p:spPr>
          <a:xfrm>
            <a:off x="9116994" y="26458"/>
            <a:ext cx="41730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thèmes abordés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cours magistraux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TP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TPG +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visites et enquêtes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b="1" dirty="0">
                <a:solidFill>
                  <a:srgbClr val="FF0000"/>
                </a:solidFill>
              </a:rPr>
              <a:t>Evaluation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libres échanges et questions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Conclusion</a:t>
            </a:r>
          </a:p>
          <a:p>
            <a:pPr marL="342900" indent="-342900">
              <a:buFont typeface="Wingdings" pitchFamily="2" charset="2"/>
              <a:buChar char="v"/>
            </a:pPr>
            <a:endParaRPr lang="fr-FR" sz="16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6A482FB-C508-044E-B1CB-933613B9EFF1}"/>
              </a:ext>
            </a:extLst>
          </p:cNvPr>
          <p:cNvSpPr txBox="1"/>
          <p:nvPr/>
        </p:nvSpPr>
        <p:spPr>
          <a:xfrm>
            <a:off x="1368151" y="1180620"/>
            <a:ext cx="3820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SIMULAT</a:t>
            </a:r>
            <a:r>
              <a:rPr lang="fr-FR" sz="2000" b="1" dirty="0">
                <a:solidFill>
                  <a:srgbClr val="0070C0"/>
                </a:solidFill>
              </a:rPr>
              <a:t>IO</a:t>
            </a:r>
            <a:r>
              <a:rPr lang="fr-FR" b="1" dirty="0">
                <a:solidFill>
                  <a:srgbClr val="0070C0"/>
                </a:solidFill>
              </a:rPr>
              <a:t>N EN SANTE : Cas cliniques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606F752-61E1-A040-9B66-A8937DB5F696}"/>
              </a:ext>
            </a:extLst>
          </p:cNvPr>
          <p:cNvSpPr txBox="1"/>
          <p:nvPr/>
        </p:nvSpPr>
        <p:spPr>
          <a:xfrm>
            <a:off x="1021659" y="1591341"/>
            <a:ext cx="41067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Sujet par tirage au sort</a:t>
            </a:r>
          </a:p>
          <a:p>
            <a:pPr algn="ctr"/>
            <a:r>
              <a:rPr lang="fr-FR" dirty="0"/>
              <a:t>En binôme (au sort)</a:t>
            </a:r>
          </a:p>
          <a:p>
            <a:pPr algn="ctr"/>
            <a:r>
              <a:rPr lang="fr-FR" dirty="0"/>
              <a:t>Pratique</a:t>
            </a:r>
          </a:p>
          <a:p>
            <a:pPr algn="ctr"/>
            <a:r>
              <a:rPr lang="fr-FR" dirty="0"/>
              <a:t>Puis questions ouvertes lors du débriefing</a:t>
            </a:r>
          </a:p>
          <a:p>
            <a:pPr algn="ctr"/>
            <a:r>
              <a:rPr lang="fr-FR" dirty="0"/>
              <a:t>Pendant vos stages *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EAA6B9-54DB-0E4E-B3F3-2FBD21D297A0}"/>
              </a:ext>
            </a:extLst>
          </p:cNvPr>
          <p:cNvSpPr/>
          <p:nvPr/>
        </p:nvSpPr>
        <p:spPr>
          <a:xfrm>
            <a:off x="-830038" y="-23361"/>
            <a:ext cx="5176289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0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UE 4.3 S4</a:t>
            </a:r>
            <a:endParaRPr lang="fr-FR" sz="6000" b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777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0556 L 0.31419 -0.16968 " pathEditMode="relative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90CBF9-B17A-994D-8E9F-96B749A3F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7" y="5567658"/>
            <a:ext cx="2326536" cy="11548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F1E6074-0706-E245-BE3A-8638E3FF0B2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1361" y="1110034"/>
            <a:ext cx="9080397" cy="4360508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97DA3E43-E655-FD4A-BB39-57EF6CDBBA72}"/>
              </a:ext>
            </a:extLst>
          </p:cNvPr>
          <p:cNvGrpSpPr/>
          <p:nvPr/>
        </p:nvGrpSpPr>
        <p:grpSpPr>
          <a:xfrm>
            <a:off x="8728601" y="5806558"/>
            <a:ext cx="3333991" cy="1038154"/>
            <a:chOff x="8728601" y="5806558"/>
            <a:chExt cx="3333991" cy="103815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4BDFBB0-57F3-2744-9206-D3F5033B5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0345" b="26512"/>
            <a:stretch/>
          </p:blipFill>
          <p:spPr>
            <a:xfrm>
              <a:off x="9411758" y="5806558"/>
              <a:ext cx="2619375" cy="846667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3E27B64-20CE-124B-8F6F-C83DD77655CF}"/>
                </a:ext>
              </a:extLst>
            </p:cNvPr>
            <p:cNvSpPr txBox="1"/>
            <p:nvPr/>
          </p:nvSpPr>
          <p:spPr>
            <a:xfrm>
              <a:off x="9482220" y="6583102"/>
              <a:ext cx="24657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rgbClr val="FF0000"/>
                  </a:solidFill>
                </a:rPr>
                <a:t>P</a:t>
              </a:r>
              <a:r>
                <a:rPr lang="fr-FR" sz="1100" b="1" dirty="0"/>
                <a:t>OLE </a:t>
              </a:r>
              <a:r>
                <a:rPr lang="fr-FR" sz="1100" b="1" dirty="0">
                  <a:solidFill>
                    <a:srgbClr val="FF0000"/>
                  </a:solidFill>
                </a:rPr>
                <a:t>A</a:t>
              </a:r>
              <a:r>
                <a:rPr lang="fr-FR" sz="1100" b="1" dirty="0"/>
                <a:t>FGSU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IMU et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OINS CRITIQUES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CB73D0F-FD96-4149-B2A9-C65A9C26849C}"/>
                </a:ext>
              </a:extLst>
            </p:cNvPr>
            <p:cNvSpPr/>
            <p:nvPr/>
          </p:nvSpPr>
          <p:spPr>
            <a:xfrm>
              <a:off x="8728601" y="5821929"/>
              <a:ext cx="3333991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P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A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79FD1871-2673-054C-A65C-24AED84789E5}"/>
              </a:ext>
            </a:extLst>
          </p:cNvPr>
          <p:cNvSpPr txBox="1"/>
          <p:nvPr/>
        </p:nvSpPr>
        <p:spPr>
          <a:xfrm>
            <a:off x="9116994" y="26458"/>
            <a:ext cx="41730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thèmes abordés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cours magistraux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TP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TPG +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visites et enquêtes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Evaluation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b="1" dirty="0">
                <a:solidFill>
                  <a:srgbClr val="FF0000"/>
                </a:solidFill>
              </a:rPr>
              <a:t>libres échanges et questions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Conclusion</a:t>
            </a:r>
          </a:p>
          <a:p>
            <a:pPr marL="342900" indent="-342900">
              <a:buFont typeface="Wingdings" pitchFamily="2" charset="2"/>
              <a:buChar char="v"/>
            </a:pPr>
            <a:endParaRPr lang="fr-FR" sz="1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2141C6-29F6-DD44-9AAF-B8D455DDD72E}"/>
              </a:ext>
            </a:extLst>
          </p:cNvPr>
          <p:cNvSpPr/>
          <p:nvPr/>
        </p:nvSpPr>
        <p:spPr>
          <a:xfrm>
            <a:off x="-830038" y="-23361"/>
            <a:ext cx="5176289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0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UE 4.3 S4</a:t>
            </a:r>
            <a:endParaRPr lang="fr-FR" sz="6000" b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Bulle rectangulaire 3">
            <a:extLst>
              <a:ext uri="{FF2B5EF4-FFF2-40B4-BE49-F238E27FC236}">
                <a16:creationId xmlns:a16="http://schemas.microsoft.com/office/drawing/2014/main" id="{7851CDC1-B156-B941-B43E-6F6F935F1F50}"/>
              </a:ext>
            </a:extLst>
          </p:cNvPr>
          <p:cNvSpPr/>
          <p:nvPr/>
        </p:nvSpPr>
        <p:spPr>
          <a:xfrm>
            <a:off x="2780243" y="992301"/>
            <a:ext cx="4733622" cy="898459"/>
          </a:xfrm>
          <a:prstGeom prst="wedgeRectCallout">
            <a:avLst>
              <a:gd name="adj1" fmla="val 60985"/>
              <a:gd name="adj2" fmla="val 930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/>
              <a:t>…….. ?</a:t>
            </a:r>
          </a:p>
        </p:txBody>
      </p:sp>
    </p:spTree>
    <p:extLst>
      <p:ext uri="{BB962C8B-B14F-4D97-AF65-F5344CB8AC3E}">
        <p14:creationId xmlns:p14="http://schemas.microsoft.com/office/powerpoint/2010/main" val="4127620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90CBF9-B17A-994D-8E9F-96B749A3F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7" y="5567658"/>
            <a:ext cx="2326536" cy="1154875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6592509D-8B95-7B4B-A43F-228B192F0ECD}"/>
              </a:ext>
            </a:extLst>
          </p:cNvPr>
          <p:cNvGrpSpPr/>
          <p:nvPr/>
        </p:nvGrpSpPr>
        <p:grpSpPr>
          <a:xfrm>
            <a:off x="8728601" y="5806558"/>
            <a:ext cx="3333991" cy="1038154"/>
            <a:chOff x="8728601" y="5806558"/>
            <a:chExt cx="3333991" cy="1038154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9EEF5C8-645F-5C4E-8581-3FF435511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345" b="26512"/>
            <a:stretch/>
          </p:blipFill>
          <p:spPr>
            <a:xfrm>
              <a:off x="9411758" y="5806558"/>
              <a:ext cx="2619375" cy="846667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5080769-25DF-2F43-857B-03113DF4A2BD}"/>
                </a:ext>
              </a:extLst>
            </p:cNvPr>
            <p:cNvSpPr txBox="1"/>
            <p:nvPr/>
          </p:nvSpPr>
          <p:spPr>
            <a:xfrm>
              <a:off x="9482220" y="6583102"/>
              <a:ext cx="24657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rgbClr val="FF0000"/>
                  </a:solidFill>
                </a:rPr>
                <a:t>P</a:t>
              </a:r>
              <a:r>
                <a:rPr lang="fr-FR" sz="1100" b="1" dirty="0"/>
                <a:t>OLE </a:t>
              </a:r>
              <a:r>
                <a:rPr lang="fr-FR" sz="1100" b="1" dirty="0">
                  <a:solidFill>
                    <a:srgbClr val="FF0000"/>
                  </a:solidFill>
                </a:rPr>
                <a:t>A</a:t>
              </a:r>
              <a:r>
                <a:rPr lang="fr-FR" sz="1100" b="1" dirty="0"/>
                <a:t>FGSU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IMU et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OINS CRITIQUES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29334B-4D02-7744-9849-2E0991A797D0}"/>
                </a:ext>
              </a:extLst>
            </p:cNvPr>
            <p:cNvSpPr/>
            <p:nvPr/>
          </p:nvSpPr>
          <p:spPr>
            <a:xfrm>
              <a:off x="8728601" y="5821929"/>
              <a:ext cx="3333991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P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A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249783AF-6726-B849-8EF7-FABB2BA758BD}"/>
              </a:ext>
            </a:extLst>
          </p:cNvPr>
          <p:cNvSpPr txBox="1"/>
          <p:nvPr/>
        </p:nvSpPr>
        <p:spPr>
          <a:xfrm>
            <a:off x="9116994" y="26458"/>
            <a:ext cx="41730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thèmes abordés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cours magistraux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TP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TPG +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visites et enquêtes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Evaluation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libres échanges et questions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b="1" dirty="0">
                <a:solidFill>
                  <a:srgbClr val="FF0000"/>
                </a:solidFill>
              </a:rPr>
              <a:t>Conclusion</a:t>
            </a:r>
          </a:p>
          <a:p>
            <a:pPr marL="342900" indent="-342900">
              <a:buFont typeface="Wingdings" pitchFamily="2" charset="2"/>
              <a:buChar char="v"/>
            </a:pPr>
            <a:endParaRPr lang="fr-FR" sz="16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FF266CC-AECA-FD45-A5A2-941282510506}"/>
              </a:ext>
            </a:extLst>
          </p:cNvPr>
          <p:cNvSpPr txBox="1"/>
          <p:nvPr/>
        </p:nvSpPr>
        <p:spPr>
          <a:xfrm>
            <a:off x="1324134" y="3108877"/>
            <a:ext cx="89519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 pole </a:t>
            </a:r>
            <a:r>
              <a:rPr lang="fr-FR" sz="2800" b="1" dirty="0">
                <a:solidFill>
                  <a:srgbClr val="C00000"/>
                </a:solidFill>
              </a:rPr>
              <a:t>P.A.S.S</a:t>
            </a:r>
            <a:r>
              <a:rPr lang="fr-FR" sz="2800" b="1" dirty="0"/>
              <a:t> </a:t>
            </a:r>
            <a:r>
              <a:rPr lang="fr-FR" sz="2800" dirty="0"/>
              <a:t>reste à votre disposition, afin de répondre à vos questions formulées par mail, ou oralement.</a:t>
            </a:r>
          </a:p>
          <a:p>
            <a:pPr algn="ctr"/>
            <a:endParaRPr lang="fr-FR" sz="2800" dirty="0"/>
          </a:p>
          <a:p>
            <a:pPr algn="ctr"/>
            <a:r>
              <a:rPr lang="fr-FR" sz="2800" dirty="0"/>
              <a:t>En entendant,…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540C99-0D6B-B242-BF1A-63BA9692C1AB}"/>
              </a:ext>
            </a:extLst>
          </p:cNvPr>
          <p:cNvSpPr/>
          <p:nvPr/>
        </p:nvSpPr>
        <p:spPr>
          <a:xfrm>
            <a:off x="-830038" y="-23361"/>
            <a:ext cx="5176289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0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UE 4.3 S4</a:t>
            </a:r>
            <a:endParaRPr lang="fr-FR" sz="6000" b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E6D9F01-B9B1-4B49-BCCC-8462488B7CBA}"/>
              </a:ext>
            </a:extLst>
          </p:cNvPr>
          <p:cNvSpPr txBox="1"/>
          <p:nvPr/>
        </p:nvSpPr>
        <p:spPr>
          <a:xfrm>
            <a:off x="3614057" y="1959429"/>
            <a:ext cx="2369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Pour conclure, </a:t>
            </a:r>
          </a:p>
        </p:txBody>
      </p:sp>
    </p:spTree>
    <p:extLst>
      <p:ext uri="{BB962C8B-B14F-4D97-AF65-F5344CB8AC3E}">
        <p14:creationId xmlns:p14="http://schemas.microsoft.com/office/powerpoint/2010/main" val="2608862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7128B8-0D4E-C049-B2F6-14C869A18C29}"/>
              </a:ext>
            </a:extLst>
          </p:cNvPr>
          <p:cNvSpPr/>
          <p:nvPr/>
        </p:nvSpPr>
        <p:spPr>
          <a:xfrm>
            <a:off x="3507855" y="2321004"/>
            <a:ext cx="5176289" cy="221599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38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AFGSU</a:t>
            </a:r>
            <a:endParaRPr lang="fr-FR" sz="13800" b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53F964-C91C-4041-AE04-4A7F1A2C0A62}"/>
              </a:ext>
            </a:extLst>
          </p:cNvPr>
          <p:cNvSpPr txBox="1"/>
          <p:nvPr/>
        </p:nvSpPr>
        <p:spPr>
          <a:xfrm>
            <a:off x="5008201" y="1236133"/>
            <a:ext cx="2157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UE 4.3 S4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D3ACED-0FB5-AC4C-BC77-1F1E6FC53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7" y="5567658"/>
            <a:ext cx="2326536" cy="115487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08386E4-EA8E-A740-9952-9592568B4143}"/>
              </a:ext>
            </a:extLst>
          </p:cNvPr>
          <p:cNvSpPr txBox="1"/>
          <p:nvPr/>
        </p:nvSpPr>
        <p:spPr>
          <a:xfrm>
            <a:off x="4974441" y="5046134"/>
            <a:ext cx="2284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Mr CAVALIERI Frédéric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38EED260-8A85-4143-9AAB-66AEC7DDD183}"/>
              </a:ext>
            </a:extLst>
          </p:cNvPr>
          <p:cNvGrpSpPr/>
          <p:nvPr/>
        </p:nvGrpSpPr>
        <p:grpSpPr>
          <a:xfrm>
            <a:off x="8728601" y="5806558"/>
            <a:ext cx="3333991" cy="1038154"/>
            <a:chOff x="8728601" y="5806558"/>
            <a:chExt cx="3333991" cy="1038154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D3AFD4B-DF52-FE49-9BFC-3F16174E9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345" b="26512"/>
            <a:stretch/>
          </p:blipFill>
          <p:spPr>
            <a:xfrm>
              <a:off x="9411758" y="5806558"/>
              <a:ext cx="2619375" cy="84666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F56FA23-4756-5647-AA2C-5E961FE0D266}"/>
                </a:ext>
              </a:extLst>
            </p:cNvPr>
            <p:cNvSpPr txBox="1"/>
            <p:nvPr/>
          </p:nvSpPr>
          <p:spPr>
            <a:xfrm>
              <a:off x="9482220" y="6583102"/>
              <a:ext cx="18598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rgbClr val="FF0000"/>
                  </a:solidFill>
                </a:rPr>
                <a:t>P</a:t>
              </a:r>
              <a:r>
                <a:rPr lang="fr-FR" sz="1100" b="1" dirty="0"/>
                <a:t>OLE </a:t>
              </a:r>
              <a:r>
                <a:rPr lang="fr-FR" sz="1100" b="1" dirty="0">
                  <a:solidFill>
                    <a:srgbClr val="FF0000"/>
                  </a:solidFill>
                </a:rPr>
                <a:t>A</a:t>
              </a:r>
              <a:r>
                <a:rPr lang="fr-FR" sz="1100" b="1" dirty="0"/>
                <a:t>FGSU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IMU en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ANTE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D52098-0F73-154E-AB0D-1089B117768B}"/>
                </a:ext>
              </a:extLst>
            </p:cNvPr>
            <p:cNvSpPr/>
            <p:nvPr/>
          </p:nvSpPr>
          <p:spPr>
            <a:xfrm>
              <a:off x="8728601" y="5821929"/>
              <a:ext cx="3333991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P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A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1357F4AC-672B-6645-8390-F81D6F479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866900"/>
            <a:ext cx="6096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2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500" fill="hold"/>
                                        <p:tgtEl>
                                          <p:spTgt spid="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7128B8-0D4E-C049-B2F6-14C869A18C29}"/>
              </a:ext>
            </a:extLst>
          </p:cNvPr>
          <p:cNvSpPr/>
          <p:nvPr/>
        </p:nvSpPr>
        <p:spPr>
          <a:xfrm>
            <a:off x="2591676" y="2321004"/>
            <a:ext cx="7008650" cy="221599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38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UE 4.3 S4</a:t>
            </a:r>
            <a:endParaRPr lang="fr-FR" sz="13800" b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9CBBBC9-04B2-A844-9E4C-19DAF5E12E14}"/>
              </a:ext>
            </a:extLst>
          </p:cNvPr>
          <p:cNvSpPr txBox="1"/>
          <p:nvPr/>
        </p:nvSpPr>
        <p:spPr>
          <a:xfrm>
            <a:off x="3421002" y="1821016"/>
            <a:ext cx="5349991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fr-FR" sz="3200" dirty="0"/>
              <a:t>Les attendus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3200" dirty="0"/>
              <a:t>Déroulement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3200" dirty="0"/>
              <a:t>Les règles de visite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3200" dirty="0"/>
              <a:t>Les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3200" dirty="0"/>
              <a:t>Les visites et </a:t>
            </a:r>
            <a:r>
              <a:rPr lang="fr-FR" sz="3200" dirty="0" err="1"/>
              <a:t>enquetes</a:t>
            </a:r>
            <a:endParaRPr lang="fr-FR" sz="3200" dirty="0"/>
          </a:p>
          <a:p>
            <a:pPr marL="457200" indent="-457200">
              <a:buFont typeface="Wingdings" pitchFamily="2" charset="2"/>
              <a:buChar char="v"/>
            </a:pPr>
            <a:r>
              <a:rPr lang="fr-FR" sz="3200" dirty="0"/>
              <a:t>Evaluation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3200" dirty="0"/>
              <a:t>libres échanges et questions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3200" dirty="0"/>
              <a:t>Conclusion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53F964-C91C-4041-AE04-4A7F1A2C0A62}"/>
              </a:ext>
            </a:extLst>
          </p:cNvPr>
          <p:cNvSpPr txBox="1"/>
          <p:nvPr/>
        </p:nvSpPr>
        <p:spPr>
          <a:xfrm>
            <a:off x="5434599" y="1097759"/>
            <a:ext cx="1322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/>
              <a:t>PLAN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3973AB-9B74-0343-8222-CD3F3754B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7" y="5567658"/>
            <a:ext cx="2326536" cy="1154875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BFCF9E21-910F-9347-B479-FD8CC17D1F16}"/>
              </a:ext>
            </a:extLst>
          </p:cNvPr>
          <p:cNvGrpSpPr/>
          <p:nvPr/>
        </p:nvGrpSpPr>
        <p:grpSpPr>
          <a:xfrm>
            <a:off x="8728601" y="5806558"/>
            <a:ext cx="3333991" cy="1038154"/>
            <a:chOff x="8728601" y="5806558"/>
            <a:chExt cx="3333991" cy="103815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CFA636E-44E8-DC4A-8EE3-0D121AEF9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345" b="26512"/>
            <a:stretch/>
          </p:blipFill>
          <p:spPr>
            <a:xfrm>
              <a:off x="9411758" y="5806558"/>
              <a:ext cx="2619375" cy="846667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1EBA3143-AA80-2749-B8F5-27547DD618C2}"/>
                </a:ext>
              </a:extLst>
            </p:cNvPr>
            <p:cNvSpPr txBox="1"/>
            <p:nvPr/>
          </p:nvSpPr>
          <p:spPr>
            <a:xfrm>
              <a:off x="9482220" y="6583102"/>
              <a:ext cx="24657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rgbClr val="FF0000"/>
                  </a:solidFill>
                </a:rPr>
                <a:t>P</a:t>
              </a:r>
              <a:r>
                <a:rPr lang="fr-FR" sz="1100" b="1" dirty="0"/>
                <a:t>OLE </a:t>
              </a:r>
              <a:r>
                <a:rPr lang="fr-FR" sz="1100" b="1" dirty="0">
                  <a:solidFill>
                    <a:srgbClr val="FF0000"/>
                  </a:solidFill>
                </a:rPr>
                <a:t>A</a:t>
              </a:r>
              <a:r>
                <a:rPr lang="fr-FR" sz="1100" b="1" dirty="0"/>
                <a:t>FGSU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IMU et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OINS CRITIQUES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B45877-3F8F-F943-AB3D-AD783C9FC985}"/>
                </a:ext>
              </a:extLst>
            </p:cNvPr>
            <p:cNvSpPr/>
            <p:nvPr/>
          </p:nvSpPr>
          <p:spPr>
            <a:xfrm>
              <a:off x="8728601" y="5821929"/>
              <a:ext cx="3333991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P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A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607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569 -0.4136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52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C6CF48C-EC97-FA46-89E2-FD7FB4CA8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7" y="5567658"/>
            <a:ext cx="2326536" cy="11548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7A3FAF-EED2-6440-B830-4423E63A1816}"/>
              </a:ext>
            </a:extLst>
          </p:cNvPr>
          <p:cNvSpPr/>
          <p:nvPr/>
        </p:nvSpPr>
        <p:spPr>
          <a:xfrm>
            <a:off x="-830038" y="-23361"/>
            <a:ext cx="5176289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0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UE 4.3 S4</a:t>
            </a:r>
            <a:endParaRPr lang="fr-FR" sz="6000" b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8619304-389A-E343-BF7B-EDA9B5E3B27E}"/>
              </a:ext>
            </a:extLst>
          </p:cNvPr>
          <p:cNvSpPr txBox="1"/>
          <p:nvPr/>
        </p:nvSpPr>
        <p:spPr>
          <a:xfrm>
            <a:off x="3459650" y="2392382"/>
            <a:ext cx="534999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fr-FR" sz="3200" b="1" dirty="0">
                <a:solidFill>
                  <a:srgbClr val="FF0000"/>
                </a:solidFill>
              </a:rPr>
              <a:t>Déroulement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3200" dirty="0"/>
              <a:t>Les cours magistraux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3200" dirty="0"/>
              <a:t>Les TP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3200" dirty="0"/>
              <a:t>Les TPG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3200" dirty="0"/>
              <a:t>Les visites et enquêtes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3200" dirty="0"/>
              <a:t>Evaluation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3200" dirty="0"/>
              <a:t>libres échanges et questions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3200" dirty="0"/>
              <a:t>Conclusion</a:t>
            </a:r>
          </a:p>
          <a:p>
            <a:pPr marL="342900" indent="-342900">
              <a:buFont typeface="Wingdings" pitchFamily="2" charset="2"/>
              <a:buChar char="v"/>
            </a:pPr>
            <a:endParaRPr lang="fr-FR" sz="3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F8A54E3-965B-A347-9870-98BA5F202328}"/>
              </a:ext>
            </a:extLst>
          </p:cNvPr>
          <p:cNvSpPr txBox="1"/>
          <p:nvPr/>
        </p:nvSpPr>
        <p:spPr>
          <a:xfrm>
            <a:off x="3329787" y="1434298"/>
            <a:ext cx="20329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Soins critiques</a:t>
            </a:r>
          </a:p>
          <a:p>
            <a:pPr algn="ctr"/>
            <a:endParaRPr lang="fr-FR" sz="2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107F6F7-21D1-874B-8003-905E27A6D173}"/>
              </a:ext>
            </a:extLst>
          </p:cNvPr>
          <p:cNvSpPr txBox="1"/>
          <p:nvPr/>
        </p:nvSpPr>
        <p:spPr>
          <a:xfrm>
            <a:off x="384299" y="4035127"/>
            <a:ext cx="2932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Douleurs en urgences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655BF66-EA83-4F49-BA36-4DBCDC8F7FA5}"/>
              </a:ext>
            </a:extLst>
          </p:cNvPr>
          <p:cNvSpPr txBox="1"/>
          <p:nvPr/>
        </p:nvSpPr>
        <p:spPr>
          <a:xfrm>
            <a:off x="7554497" y="4062288"/>
            <a:ext cx="234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IDE aux urgences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2477D7C-F680-E247-9B99-76F7B64F1AB7}"/>
              </a:ext>
            </a:extLst>
          </p:cNvPr>
          <p:cNvGrpSpPr/>
          <p:nvPr/>
        </p:nvGrpSpPr>
        <p:grpSpPr>
          <a:xfrm>
            <a:off x="8728601" y="5806558"/>
            <a:ext cx="3333991" cy="1038154"/>
            <a:chOff x="8728601" y="5806558"/>
            <a:chExt cx="3333991" cy="1038154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5BF86B3-62FE-AC4F-9899-DE3590718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345" b="26512"/>
            <a:stretch/>
          </p:blipFill>
          <p:spPr>
            <a:xfrm>
              <a:off x="9411758" y="5806558"/>
              <a:ext cx="2619375" cy="846667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CC09FB1-5C7E-E144-B49C-2BD39B06FBF7}"/>
                </a:ext>
              </a:extLst>
            </p:cNvPr>
            <p:cNvSpPr txBox="1"/>
            <p:nvPr/>
          </p:nvSpPr>
          <p:spPr>
            <a:xfrm>
              <a:off x="9482220" y="6583102"/>
              <a:ext cx="24657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rgbClr val="FF0000"/>
                  </a:solidFill>
                </a:rPr>
                <a:t>P</a:t>
              </a:r>
              <a:r>
                <a:rPr lang="fr-FR" sz="1100" b="1" dirty="0"/>
                <a:t>OLE </a:t>
              </a:r>
              <a:r>
                <a:rPr lang="fr-FR" sz="1100" b="1" dirty="0">
                  <a:solidFill>
                    <a:srgbClr val="FF0000"/>
                  </a:solidFill>
                </a:rPr>
                <a:t>A</a:t>
              </a:r>
              <a:r>
                <a:rPr lang="fr-FR" sz="1100" b="1" dirty="0"/>
                <a:t>FGSU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IMU et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OINS CRITIQUES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B2FD5E2-988B-3B44-80DE-497DF609A39F}"/>
                </a:ext>
              </a:extLst>
            </p:cNvPr>
            <p:cNvSpPr/>
            <p:nvPr/>
          </p:nvSpPr>
          <p:spPr>
            <a:xfrm>
              <a:off x="8728601" y="5821929"/>
              <a:ext cx="3333991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P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A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0F0FB66D-933B-3B46-9031-AE5FC78E59E5}"/>
              </a:ext>
            </a:extLst>
          </p:cNvPr>
          <p:cNvSpPr txBox="1"/>
          <p:nvPr/>
        </p:nvSpPr>
        <p:spPr>
          <a:xfrm>
            <a:off x="661012" y="1671197"/>
            <a:ext cx="1534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Protocoles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3C706F6-DC00-CD45-99AD-6DE63E012368}"/>
              </a:ext>
            </a:extLst>
          </p:cNvPr>
          <p:cNvSpPr txBox="1"/>
          <p:nvPr/>
        </p:nvSpPr>
        <p:spPr>
          <a:xfrm>
            <a:off x="2779061" y="2623635"/>
            <a:ext cx="3712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Pharmacologie de l’urgence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8C96CD9-DFD2-9148-B69D-E1C80CB97B56}"/>
              </a:ext>
            </a:extLst>
          </p:cNvPr>
          <p:cNvSpPr txBox="1"/>
          <p:nvPr/>
        </p:nvSpPr>
        <p:spPr>
          <a:xfrm>
            <a:off x="7453822" y="4900761"/>
            <a:ext cx="2638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Gestions de l’alerte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70583B8-00E6-4641-BF7F-F5BACD77510C}"/>
              </a:ext>
            </a:extLst>
          </p:cNvPr>
          <p:cNvSpPr txBox="1"/>
          <p:nvPr/>
        </p:nvSpPr>
        <p:spPr>
          <a:xfrm>
            <a:off x="9208884" y="3300322"/>
            <a:ext cx="2753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Les SMUR de France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3E89809-2D3D-C94B-A555-226DF257E73E}"/>
              </a:ext>
            </a:extLst>
          </p:cNvPr>
          <p:cNvSpPr txBox="1"/>
          <p:nvPr/>
        </p:nvSpPr>
        <p:spPr>
          <a:xfrm>
            <a:off x="2343356" y="5042449"/>
            <a:ext cx="4789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L’organisation des secours en France</a:t>
            </a:r>
          </a:p>
        </p:txBody>
      </p:sp>
    </p:spTree>
    <p:extLst>
      <p:ext uri="{BB962C8B-B14F-4D97-AF65-F5344CB8AC3E}">
        <p14:creationId xmlns:p14="http://schemas.microsoft.com/office/powerpoint/2010/main" val="157806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2354E-17 1.48148E-6 L 0.38581 -0.502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4" y="-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10" grpId="0"/>
      <p:bldP spid="11" grpId="0"/>
      <p:bldP spid="2" grpId="0"/>
      <p:bldP spid="7" grpId="0"/>
      <p:bldP spid="15" grpId="0"/>
      <p:bldP spid="16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C6CF48C-EC97-FA46-89E2-FD7FB4CA8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7" y="5567658"/>
            <a:ext cx="2326536" cy="11548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8619304-389A-E343-BF7B-EDA9B5E3B27E}"/>
              </a:ext>
            </a:extLst>
          </p:cNvPr>
          <p:cNvSpPr txBox="1"/>
          <p:nvPr/>
        </p:nvSpPr>
        <p:spPr>
          <a:xfrm>
            <a:off x="9116994" y="26458"/>
            <a:ext cx="41730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thèmes abordés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cours magistraux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TP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TPG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visites et enquêtes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Evaluation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libres échanges et questions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Conclusion</a:t>
            </a:r>
          </a:p>
          <a:p>
            <a:pPr marL="342900" indent="-342900">
              <a:buFont typeface="Wingdings" pitchFamily="2" charset="2"/>
              <a:buChar char="v"/>
            </a:pPr>
            <a:endParaRPr lang="fr-FR" sz="1600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2477D7C-F680-E247-9B99-76F7B64F1AB7}"/>
              </a:ext>
            </a:extLst>
          </p:cNvPr>
          <p:cNvGrpSpPr/>
          <p:nvPr/>
        </p:nvGrpSpPr>
        <p:grpSpPr>
          <a:xfrm>
            <a:off x="8728601" y="5806558"/>
            <a:ext cx="3333991" cy="1038154"/>
            <a:chOff x="8728601" y="5806558"/>
            <a:chExt cx="3333991" cy="1038154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5BF86B3-62FE-AC4F-9899-DE3590718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345" b="26512"/>
            <a:stretch/>
          </p:blipFill>
          <p:spPr>
            <a:xfrm>
              <a:off x="9411758" y="5806558"/>
              <a:ext cx="2619375" cy="846667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CC09FB1-5C7E-E144-B49C-2BD39B06FBF7}"/>
                </a:ext>
              </a:extLst>
            </p:cNvPr>
            <p:cNvSpPr txBox="1"/>
            <p:nvPr/>
          </p:nvSpPr>
          <p:spPr>
            <a:xfrm>
              <a:off x="9482220" y="6583102"/>
              <a:ext cx="24657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rgbClr val="FF0000"/>
                  </a:solidFill>
                </a:rPr>
                <a:t>P</a:t>
              </a:r>
              <a:r>
                <a:rPr lang="fr-FR" sz="1100" b="1" dirty="0"/>
                <a:t>OLE </a:t>
              </a:r>
              <a:r>
                <a:rPr lang="fr-FR" sz="1100" b="1" dirty="0">
                  <a:solidFill>
                    <a:srgbClr val="FF0000"/>
                  </a:solidFill>
                </a:rPr>
                <a:t>A</a:t>
              </a:r>
              <a:r>
                <a:rPr lang="fr-FR" sz="1100" b="1" dirty="0"/>
                <a:t>FGSU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IMU et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OINS CRITIQUES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B2FD5E2-988B-3B44-80DE-497DF609A39F}"/>
                </a:ext>
              </a:extLst>
            </p:cNvPr>
            <p:cNvSpPr/>
            <p:nvPr/>
          </p:nvSpPr>
          <p:spPr>
            <a:xfrm>
              <a:off x="8728601" y="5821929"/>
              <a:ext cx="3333991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P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A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39706DF1-97D1-694C-B81E-54F29EB63926}"/>
              </a:ext>
            </a:extLst>
          </p:cNvPr>
          <p:cNvSpPr txBox="1"/>
          <p:nvPr/>
        </p:nvSpPr>
        <p:spPr>
          <a:xfrm>
            <a:off x="3848018" y="288068"/>
            <a:ext cx="397826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PRE-REQUIS</a:t>
            </a:r>
            <a:br>
              <a:rPr lang="fr-FR" sz="2400" dirty="0"/>
            </a:br>
            <a:r>
              <a:rPr lang="fr-FR" sz="1400" b="1" dirty="0"/>
              <a:t>Toutes les UE en Sciences biologiques et médicales </a:t>
            </a:r>
            <a:br>
              <a:rPr lang="fr-FR" sz="1400" b="1" dirty="0"/>
            </a:br>
            <a:r>
              <a:rPr lang="fr-FR" sz="1400" b="1" dirty="0"/>
              <a:t>du S1-S2-S3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EAEE40E-ED89-F842-AC0E-74CA59C105F5}"/>
              </a:ext>
            </a:extLst>
          </p:cNvPr>
          <p:cNvSpPr/>
          <p:nvPr/>
        </p:nvSpPr>
        <p:spPr>
          <a:xfrm>
            <a:off x="-830038" y="-23361"/>
            <a:ext cx="5176289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0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UE 4.3 S4</a:t>
            </a:r>
            <a:endParaRPr lang="fr-FR" sz="6000" b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9E6C9BB-5B32-694B-BF79-66EC9D5F2B74}"/>
              </a:ext>
            </a:extLst>
          </p:cNvPr>
          <p:cNvCxnSpPr/>
          <p:nvPr/>
        </p:nvCxnSpPr>
        <p:spPr>
          <a:xfrm>
            <a:off x="4067175" y="1315872"/>
            <a:ext cx="3341620" cy="0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B28035AA-D2D7-8541-BE6E-806354C3270E}"/>
              </a:ext>
            </a:extLst>
          </p:cNvPr>
          <p:cNvSpPr/>
          <p:nvPr/>
        </p:nvSpPr>
        <p:spPr>
          <a:xfrm>
            <a:off x="635623" y="1700763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/>
              <a:t>Sciences biologiques et médicales</a:t>
            </a:r>
          </a:p>
          <a:p>
            <a:pPr algn="ctr"/>
            <a:endParaRPr lang="fr-FR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b="1" dirty="0"/>
              <a:t>2.1 S1 Biologie fondamentale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b="1" dirty="0"/>
              <a:t>2.2 S1  Cycle de la vie et grandes fonctions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b="1" dirty="0"/>
              <a:t>2.4 S1 Processus traumatiques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b="1" dirty="0"/>
              <a:t>2.10 S1 Infectiologie, hygiène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b="1" dirty="0"/>
              <a:t>2.11 S1 Pharmacologie et thérapeutique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2955D8-5AED-FD4F-B73E-8BA6AC7AC983}"/>
              </a:ext>
            </a:extLst>
          </p:cNvPr>
          <p:cNvSpPr/>
          <p:nvPr/>
        </p:nvSpPr>
        <p:spPr>
          <a:xfrm>
            <a:off x="2936811" y="4116979"/>
            <a:ext cx="6096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 b="1" dirty="0"/>
              <a:t> Sciences biologiques et médicales</a:t>
            </a:r>
          </a:p>
          <a:p>
            <a:pPr algn="ctr"/>
            <a:endParaRPr lang="fr-FR" sz="20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b="1" dirty="0"/>
              <a:t>2.3 S2 Santé, maladie, handicap, accidents de la vie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b="1" dirty="0"/>
              <a:t>2.6 S2 Processus psychopathologiques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b="1" dirty="0"/>
              <a:t> 2.5 S3 Processus inflammatoires et infectieux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b="1" dirty="0"/>
              <a:t>2.8 S3 Processus obstructif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b="1" dirty="0"/>
              <a:t> 2.11 S3 Pharmacologie et thérapeutiques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/>
              <a:t>4.3 S2 AFGSU    </a:t>
            </a:r>
          </a:p>
        </p:txBody>
      </p:sp>
    </p:spTree>
    <p:extLst>
      <p:ext uri="{BB962C8B-B14F-4D97-AF65-F5344CB8AC3E}">
        <p14:creationId xmlns:p14="http://schemas.microsoft.com/office/powerpoint/2010/main" val="287475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17 -0.00995 L -0.19453 0.2845 " pathEditMode="relative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80E8048-81E0-A642-B34D-DFC18DBB6902}"/>
              </a:ext>
            </a:extLst>
          </p:cNvPr>
          <p:cNvGraphicFramePr>
            <a:graphicFrameLocks noGrp="1"/>
          </p:cNvGraphicFramePr>
          <p:nvPr/>
        </p:nvGraphicFramePr>
        <p:xfrm>
          <a:off x="1426061" y="1486734"/>
          <a:ext cx="7601356" cy="4658360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5768855">
                  <a:extLst>
                    <a:ext uri="{9D8B030D-6E8A-4147-A177-3AD203B41FA5}">
                      <a16:colId xmlns:a16="http://schemas.microsoft.com/office/drawing/2014/main" val="3086139183"/>
                    </a:ext>
                  </a:extLst>
                </a:gridCol>
                <a:gridCol w="1832501">
                  <a:extLst>
                    <a:ext uri="{9D8B030D-6E8A-4147-A177-3AD203B41FA5}">
                      <a16:colId xmlns:a16="http://schemas.microsoft.com/office/drawing/2014/main" val="2027313219"/>
                    </a:ext>
                  </a:extLst>
                </a:gridCol>
              </a:tblGrid>
              <a:tr h="848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COURS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1" u="sng" strike="noStrike" dirty="0">
                          <a:effectLst/>
                        </a:rPr>
                        <a:t>Heures</a:t>
                      </a:r>
                      <a:br>
                        <a:rPr lang="fr-FR" sz="1400" u="none" strike="noStrike" dirty="0">
                          <a:effectLst/>
                        </a:rPr>
                      </a:b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42602259"/>
                  </a:ext>
                </a:extLst>
              </a:tr>
              <a:tr h="127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u="none" strike="noStrike" dirty="0">
                          <a:effectLst/>
                        </a:rPr>
                        <a:t>Les techniques de soins lors de soins critiques : intubation, ventilation / protocoles / chariot d'urgence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u="none" strike="noStrike" dirty="0">
                          <a:effectLst/>
                        </a:rPr>
                        <a:t>CM : 4 heures</a:t>
                      </a:r>
                      <a:br>
                        <a:rPr lang="fr-FR" sz="1800" u="none" strike="noStrike" dirty="0">
                          <a:effectLst/>
                        </a:rPr>
                      </a:b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736374"/>
                  </a:ext>
                </a:extLst>
              </a:tr>
              <a:tr h="127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u="none" strike="noStrike" dirty="0">
                          <a:effectLst/>
                        </a:rPr>
                        <a:t>Les techniques de soins lors de soins critiques : Pharmacologie de l'urgence / Remplissage / La prise en charge des patients douloureux en situation d’urgence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u="none" strike="noStrike" dirty="0">
                          <a:effectLst/>
                        </a:rPr>
                        <a:t>CM : 4 heures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99097720"/>
                  </a:ext>
                </a:extLst>
              </a:tr>
              <a:tr h="1270000"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Etats de choc : septique, ana, cardiogénique, hémorragique, neuro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kumimoji="0" lang="fr-F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CM : 4 heures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79978076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D1B09275-BC14-9E49-936D-F2E8C36BC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784" y="1482660"/>
            <a:ext cx="6473633" cy="43238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C6CF48C-EC97-FA46-89E2-FD7FB4CA8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67" y="5567658"/>
            <a:ext cx="2326536" cy="11548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8619304-389A-E343-BF7B-EDA9B5E3B27E}"/>
              </a:ext>
            </a:extLst>
          </p:cNvPr>
          <p:cNvSpPr txBox="1"/>
          <p:nvPr/>
        </p:nvSpPr>
        <p:spPr>
          <a:xfrm>
            <a:off x="9116994" y="26458"/>
            <a:ext cx="41730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thèmes abordés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b="1" dirty="0">
                <a:solidFill>
                  <a:srgbClr val="FF0000"/>
                </a:solidFill>
              </a:rPr>
              <a:t>Les cours magistraux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TP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TPG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visites et enquêtes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Evaluation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libres échanges et questions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Conclusion</a:t>
            </a:r>
          </a:p>
          <a:p>
            <a:pPr marL="342900" indent="-342900">
              <a:buFont typeface="Wingdings" pitchFamily="2" charset="2"/>
              <a:buChar char="v"/>
            </a:pPr>
            <a:endParaRPr lang="fr-FR" sz="1600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2477D7C-F680-E247-9B99-76F7B64F1AB7}"/>
              </a:ext>
            </a:extLst>
          </p:cNvPr>
          <p:cNvGrpSpPr/>
          <p:nvPr/>
        </p:nvGrpSpPr>
        <p:grpSpPr>
          <a:xfrm>
            <a:off x="8728601" y="5806558"/>
            <a:ext cx="3333991" cy="1038154"/>
            <a:chOff x="8728601" y="5806558"/>
            <a:chExt cx="3333991" cy="1038154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5BF86B3-62FE-AC4F-9899-DE3590718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0345" b="26512"/>
            <a:stretch/>
          </p:blipFill>
          <p:spPr>
            <a:xfrm>
              <a:off x="9411758" y="5806558"/>
              <a:ext cx="2619375" cy="846667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CC09FB1-5C7E-E144-B49C-2BD39B06FBF7}"/>
                </a:ext>
              </a:extLst>
            </p:cNvPr>
            <p:cNvSpPr txBox="1"/>
            <p:nvPr/>
          </p:nvSpPr>
          <p:spPr>
            <a:xfrm>
              <a:off x="9482220" y="6583102"/>
              <a:ext cx="24657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rgbClr val="FF0000"/>
                  </a:solidFill>
                </a:rPr>
                <a:t>P</a:t>
              </a:r>
              <a:r>
                <a:rPr lang="fr-FR" sz="1100" b="1" dirty="0"/>
                <a:t>OLE </a:t>
              </a:r>
              <a:r>
                <a:rPr lang="fr-FR" sz="1100" b="1" dirty="0">
                  <a:solidFill>
                    <a:srgbClr val="FF0000"/>
                  </a:solidFill>
                </a:rPr>
                <a:t>A</a:t>
              </a:r>
              <a:r>
                <a:rPr lang="fr-FR" sz="1100" b="1" dirty="0"/>
                <a:t>FGSU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IMU et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OINS CRITIQUES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B2FD5E2-988B-3B44-80DE-497DF609A39F}"/>
                </a:ext>
              </a:extLst>
            </p:cNvPr>
            <p:cNvSpPr/>
            <p:nvPr/>
          </p:nvSpPr>
          <p:spPr>
            <a:xfrm>
              <a:off x="8728601" y="5821929"/>
              <a:ext cx="3333991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P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A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39706DF1-97D1-694C-B81E-54F29EB63926}"/>
              </a:ext>
            </a:extLst>
          </p:cNvPr>
          <p:cNvSpPr txBox="1"/>
          <p:nvPr/>
        </p:nvSpPr>
        <p:spPr>
          <a:xfrm>
            <a:off x="4067175" y="849802"/>
            <a:ext cx="3341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COURS MAGISTRAUX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EAEE40E-ED89-F842-AC0E-74CA59C105F5}"/>
              </a:ext>
            </a:extLst>
          </p:cNvPr>
          <p:cNvSpPr/>
          <p:nvPr/>
        </p:nvSpPr>
        <p:spPr>
          <a:xfrm>
            <a:off x="-830038" y="-23361"/>
            <a:ext cx="5176289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0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UE 4.3 S4</a:t>
            </a:r>
            <a:endParaRPr lang="fr-FR" sz="6000" b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9E6C9BB-5B32-694B-BF79-66EC9D5F2B74}"/>
              </a:ext>
            </a:extLst>
          </p:cNvPr>
          <p:cNvCxnSpPr/>
          <p:nvPr/>
        </p:nvCxnSpPr>
        <p:spPr>
          <a:xfrm>
            <a:off x="4067175" y="1315872"/>
            <a:ext cx="3341620" cy="0"/>
          </a:xfrm>
          <a:prstGeom prst="line">
            <a:avLst/>
          </a:prstGeom>
          <a:ln w="34925">
            <a:solidFill>
              <a:srgbClr val="EE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A8F1F0F5-3F17-C44B-B555-F780FEAE6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949" y="1466766"/>
            <a:ext cx="8335468" cy="476312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2B76726-C3C5-BF41-9AAB-C7C10F05B1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027" r="13484" b="35481"/>
          <a:stretch/>
        </p:blipFill>
        <p:spPr>
          <a:xfrm rot="19901531">
            <a:off x="4599960" y="2556254"/>
            <a:ext cx="558048" cy="241835"/>
          </a:xfrm>
          <a:prstGeom prst="rect">
            <a:avLst/>
          </a:prstGeom>
        </p:spPr>
      </p:pic>
      <p:pic>
        <p:nvPicPr>
          <p:cNvPr id="27" name="Image 26" descr="Une image contenant signe, dessin, horloge&#10;&#10;Description générée automatiquement">
            <a:extLst>
              <a:ext uri="{FF2B5EF4-FFF2-40B4-BE49-F238E27FC236}">
                <a16:creationId xmlns:a16="http://schemas.microsoft.com/office/drawing/2014/main" id="{BC72575A-71AF-564F-95B6-37C2C28E9C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034518">
            <a:off x="2752087" y="2616201"/>
            <a:ext cx="1625600" cy="16256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C88F9EE-CD27-9A4C-94E6-5F8CE29F79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175" y="3429000"/>
            <a:ext cx="1100048" cy="164186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140EE12-9301-9748-AFD6-D3C6A4A8F3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6371" y="2373919"/>
            <a:ext cx="912430" cy="136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9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-0.01597 L -0.27292 -0.22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72" y="-1064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17 -0.00995 L -0.19453 0.2845 " pathEditMode="relative" ptsTypes="A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90CBF9-B17A-994D-8E9F-96B749A3F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7" y="5567658"/>
            <a:ext cx="2326536" cy="115487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A857741-F74B-5E4F-BF9C-400CB5EC2339}"/>
              </a:ext>
            </a:extLst>
          </p:cNvPr>
          <p:cNvSpPr txBox="1"/>
          <p:nvPr/>
        </p:nvSpPr>
        <p:spPr>
          <a:xfrm>
            <a:off x="4800664" y="879414"/>
            <a:ext cx="1818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SIMULATION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0A45F54-1D72-ED41-B34F-24FBAE8DAFE7}"/>
              </a:ext>
            </a:extLst>
          </p:cNvPr>
          <p:cNvSpPr txBox="1"/>
          <p:nvPr/>
        </p:nvSpPr>
        <p:spPr>
          <a:xfrm>
            <a:off x="3501045" y="1455544"/>
            <a:ext cx="44173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État de Chocs et ACR</a:t>
            </a:r>
          </a:p>
          <a:p>
            <a:pPr algn="ctr"/>
            <a:r>
              <a:rPr lang="fr-FR" sz="2400" dirty="0"/>
              <a:t>Entrainement sur mannequins HD</a:t>
            </a:r>
          </a:p>
          <a:p>
            <a:pPr algn="ctr"/>
            <a:r>
              <a:rPr lang="fr-FR" sz="2400" dirty="0"/>
              <a:t>Réponse orale lors du débriefing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ACDE5BE-396F-1548-B5B4-29D9A4FE48BB}"/>
              </a:ext>
            </a:extLst>
          </p:cNvPr>
          <p:cNvSpPr txBox="1"/>
          <p:nvPr/>
        </p:nvSpPr>
        <p:spPr>
          <a:xfrm>
            <a:off x="779755" y="3808812"/>
            <a:ext cx="29374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Encadrement par formateurs</a:t>
            </a:r>
          </a:p>
          <a:p>
            <a:pPr algn="ctr"/>
            <a:r>
              <a:rPr lang="fr-FR" b="1" dirty="0">
                <a:solidFill>
                  <a:srgbClr val="C00000"/>
                </a:solidFill>
              </a:rPr>
              <a:t>Formés à la simulation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19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C07DF23-645F-714C-8AA1-5C88D3B37ED7}"/>
              </a:ext>
            </a:extLst>
          </p:cNvPr>
          <p:cNvSpPr txBox="1"/>
          <p:nvPr/>
        </p:nvSpPr>
        <p:spPr>
          <a:xfrm>
            <a:off x="5058953" y="3278798"/>
            <a:ext cx="2074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Documents en ligne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Révisions +++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B35A3C6-C09A-2A43-8569-6968BE130C6C}"/>
              </a:ext>
            </a:extLst>
          </p:cNvPr>
          <p:cNvSpPr txBox="1"/>
          <p:nvPr/>
        </p:nvSpPr>
        <p:spPr>
          <a:xfrm>
            <a:off x="9395130" y="2712845"/>
            <a:ext cx="10004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Matériel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HD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96BBA68-8CC4-5C41-8FA3-EFF0DF8DAFED}"/>
              </a:ext>
            </a:extLst>
          </p:cNvPr>
          <p:cNvGrpSpPr/>
          <p:nvPr/>
        </p:nvGrpSpPr>
        <p:grpSpPr>
          <a:xfrm>
            <a:off x="8728601" y="5806558"/>
            <a:ext cx="3333991" cy="1038154"/>
            <a:chOff x="8728601" y="5806558"/>
            <a:chExt cx="3333991" cy="1038154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71C4B65B-C6F0-C942-85C8-34B75F864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345" b="26512"/>
            <a:stretch/>
          </p:blipFill>
          <p:spPr>
            <a:xfrm>
              <a:off x="9411758" y="5806558"/>
              <a:ext cx="2619375" cy="846667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8762B72B-FF9B-DF4F-9450-AD49FE2513E8}"/>
                </a:ext>
              </a:extLst>
            </p:cNvPr>
            <p:cNvSpPr txBox="1"/>
            <p:nvPr/>
          </p:nvSpPr>
          <p:spPr>
            <a:xfrm>
              <a:off x="9482220" y="6583102"/>
              <a:ext cx="24657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rgbClr val="FF0000"/>
                  </a:solidFill>
                </a:rPr>
                <a:t>P</a:t>
              </a:r>
              <a:r>
                <a:rPr lang="fr-FR" sz="1100" b="1" dirty="0"/>
                <a:t>OLE </a:t>
              </a:r>
              <a:r>
                <a:rPr lang="fr-FR" sz="1100" b="1" dirty="0">
                  <a:solidFill>
                    <a:srgbClr val="FF0000"/>
                  </a:solidFill>
                </a:rPr>
                <a:t>A</a:t>
              </a:r>
              <a:r>
                <a:rPr lang="fr-FR" sz="1100" b="1" dirty="0"/>
                <a:t>FGSU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IMU et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OINS CRITIQUES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937A8E2-5708-904E-9A3C-167A1FACD179}"/>
                </a:ext>
              </a:extLst>
            </p:cNvPr>
            <p:cNvSpPr/>
            <p:nvPr/>
          </p:nvSpPr>
          <p:spPr>
            <a:xfrm>
              <a:off x="8728601" y="5821929"/>
              <a:ext cx="3333991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P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A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414FBB9-D920-494C-9475-C15C47670BF1}"/>
              </a:ext>
            </a:extLst>
          </p:cNvPr>
          <p:cNvSpPr/>
          <p:nvPr/>
        </p:nvSpPr>
        <p:spPr>
          <a:xfrm>
            <a:off x="-830038" y="-23361"/>
            <a:ext cx="5176289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0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UE 4.3 S4</a:t>
            </a:r>
            <a:endParaRPr lang="fr-FR" sz="6000" b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85F0673-6033-4E43-AEC5-F9AD82310F22}"/>
              </a:ext>
            </a:extLst>
          </p:cNvPr>
          <p:cNvSpPr txBox="1"/>
          <p:nvPr/>
        </p:nvSpPr>
        <p:spPr>
          <a:xfrm>
            <a:off x="9116994" y="26458"/>
            <a:ext cx="41730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thèmes abordés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cours magistraux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b="1" dirty="0">
                <a:solidFill>
                  <a:srgbClr val="FF0000"/>
                </a:solidFill>
              </a:rPr>
              <a:t>Les TP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TPG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visites et enquêtes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Evaluation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libres échanges et questions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Conclusion</a:t>
            </a:r>
          </a:p>
          <a:p>
            <a:pPr marL="342900" indent="-342900">
              <a:buFont typeface="Wingdings" pitchFamily="2" charset="2"/>
              <a:buChar char="v"/>
            </a:pPr>
            <a:endParaRPr lang="fr-FR" sz="1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EFAAF2-D0BF-084F-BCAE-860FCF1DF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762" y="10491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C6CF48C-EC97-FA46-89E2-FD7FB4CA8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7" y="5567658"/>
            <a:ext cx="2326536" cy="11548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8619304-389A-E343-BF7B-EDA9B5E3B27E}"/>
              </a:ext>
            </a:extLst>
          </p:cNvPr>
          <p:cNvSpPr txBox="1"/>
          <p:nvPr/>
        </p:nvSpPr>
        <p:spPr>
          <a:xfrm>
            <a:off x="9116994" y="26458"/>
            <a:ext cx="41730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thèmes abordés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cours magistraux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b="1" dirty="0">
                <a:solidFill>
                  <a:srgbClr val="FF0000"/>
                </a:solidFill>
              </a:rPr>
              <a:t>Les TP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TPG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visites et enquêtes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Evaluation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libres échanges et questions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Conclusion</a:t>
            </a:r>
          </a:p>
          <a:p>
            <a:pPr marL="342900" indent="-342900">
              <a:buFont typeface="Wingdings" pitchFamily="2" charset="2"/>
              <a:buChar char="v"/>
            </a:pPr>
            <a:endParaRPr lang="fr-FR" sz="1600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2477D7C-F680-E247-9B99-76F7B64F1AB7}"/>
              </a:ext>
            </a:extLst>
          </p:cNvPr>
          <p:cNvGrpSpPr/>
          <p:nvPr/>
        </p:nvGrpSpPr>
        <p:grpSpPr>
          <a:xfrm>
            <a:off x="8728601" y="5806558"/>
            <a:ext cx="3333991" cy="1038154"/>
            <a:chOff x="8728601" y="5806558"/>
            <a:chExt cx="3333991" cy="1038154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5BF86B3-62FE-AC4F-9899-DE3590718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345" b="26512"/>
            <a:stretch/>
          </p:blipFill>
          <p:spPr>
            <a:xfrm>
              <a:off x="9411758" y="5806558"/>
              <a:ext cx="2619375" cy="846667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CC09FB1-5C7E-E144-B49C-2BD39B06FBF7}"/>
                </a:ext>
              </a:extLst>
            </p:cNvPr>
            <p:cNvSpPr txBox="1"/>
            <p:nvPr/>
          </p:nvSpPr>
          <p:spPr>
            <a:xfrm>
              <a:off x="9482220" y="6583102"/>
              <a:ext cx="24657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rgbClr val="FF0000"/>
                  </a:solidFill>
                </a:rPr>
                <a:t>P</a:t>
              </a:r>
              <a:r>
                <a:rPr lang="fr-FR" sz="1100" b="1" dirty="0"/>
                <a:t>OLE </a:t>
              </a:r>
              <a:r>
                <a:rPr lang="fr-FR" sz="1100" b="1" dirty="0">
                  <a:solidFill>
                    <a:srgbClr val="FF0000"/>
                  </a:solidFill>
                </a:rPr>
                <a:t>A</a:t>
              </a:r>
              <a:r>
                <a:rPr lang="fr-FR" sz="1100" b="1" dirty="0"/>
                <a:t>FGSU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IMU et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OINS CRITIQUES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B2FD5E2-988B-3B44-80DE-497DF609A39F}"/>
                </a:ext>
              </a:extLst>
            </p:cNvPr>
            <p:cNvSpPr/>
            <p:nvPr/>
          </p:nvSpPr>
          <p:spPr>
            <a:xfrm>
              <a:off x="8728601" y="5821929"/>
              <a:ext cx="3333991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P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A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39706DF1-97D1-694C-B81E-54F29EB63926}"/>
              </a:ext>
            </a:extLst>
          </p:cNvPr>
          <p:cNvSpPr txBox="1"/>
          <p:nvPr/>
        </p:nvSpPr>
        <p:spPr>
          <a:xfrm>
            <a:off x="4413670" y="625339"/>
            <a:ext cx="160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Matériels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FB3DEFA-9D04-FE40-8F95-3E53FF999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67" y="1688122"/>
            <a:ext cx="5080000" cy="32639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FE6747D-5A8F-F149-9E2C-B462B47E6A8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8904" y="4089384"/>
            <a:ext cx="4223495" cy="28044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76AB3B4-ECE6-C64E-BCD9-300D6277B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6135" y="166802"/>
            <a:ext cx="1219200" cy="1651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D13E251-ABAD-3844-AFE7-280EDD9D7E6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9428" y="804060"/>
            <a:ext cx="6362700" cy="56642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7DEA2B8-5C0B-3542-B878-88E22ADEFB2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31412" y="1747231"/>
            <a:ext cx="5803900" cy="32512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88732CA-220D-5448-B425-C791036A80F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541" y="580799"/>
            <a:ext cx="2912400" cy="332845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07B388B-98CD-584E-A269-7CFBC0BD37C9}"/>
              </a:ext>
            </a:extLst>
          </p:cNvPr>
          <p:cNvSpPr/>
          <p:nvPr/>
        </p:nvSpPr>
        <p:spPr>
          <a:xfrm>
            <a:off x="-830038" y="-23361"/>
            <a:ext cx="5176289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0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UE 4.3 S4</a:t>
            </a:r>
            <a:endParaRPr lang="fr-FR" sz="6000" b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247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95 0.00047 L -0.22696 -0.0032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90CBF9-B17A-994D-8E9F-96B749A3F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7" y="5567658"/>
            <a:ext cx="2326536" cy="115487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A857741-F74B-5E4F-BF9C-400CB5EC2339}"/>
              </a:ext>
            </a:extLst>
          </p:cNvPr>
          <p:cNvSpPr txBox="1"/>
          <p:nvPr/>
        </p:nvSpPr>
        <p:spPr>
          <a:xfrm>
            <a:off x="4800664" y="879414"/>
            <a:ext cx="1818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SIMULATION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0A45F54-1D72-ED41-B34F-24FBAE8DAFE7}"/>
              </a:ext>
            </a:extLst>
          </p:cNvPr>
          <p:cNvSpPr txBox="1"/>
          <p:nvPr/>
        </p:nvSpPr>
        <p:spPr>
          <a:xfrm>
            <a:off x="3501045" y="1455544"/>
            <a:ext cx="44173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État de Chocs et ACR CH</a:t>
            </a:r>
          </a:p>
          <a:p>
            <a:pPr algn="ctr"/>
            <a:r>
              <a:rPr lang="fr-FR" sz="2400" dirty="0"/>
              <a:t>Entrainement sur mannequins HD</a:t>
            </a:r>
          </a:p>
          <a:p>
            <a:pPr algn="ctr"/>
            <a:r>
              <a:rPr lang="fr-FR" sz="2400" dirty="0"/>
              <a:t>Réponse orale lors du débriefing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ACDE5BE-396F-1548-B5B4-29D9A4FE48BB}"/>
              </a:ext>
            </a:extLst>
          </p:cNvPr>
          <p:cNvSpPr txBox="1"/>
          <p:nvPr/>
        </p:nvSpPr>
        <p:spPr>
          <a:xfrm>
            <a:off x="779755" y="3808812"/>
            <a:ext cx="29374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Encadrement par formateurs</a:t>
            </a:r>
          </a:p>
          <a:p>
            <a:pPr algn="ctr"/>
            <a:r>
              <a:rPr lang="fr-FR" b="1" dirty="0">
                <a:solidFill>
                  <a:srgbClr val="C00000"/>
                </a:solidFill>
              </a:rPr>
              <a:t>Formés à la simulation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19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C07DF23-645F-714C-8AA1-5C88D3B37ED7}"/>
              </a:ext>
            </a:extLst>
          </p:cNvPr>
          <p:cNvSpPr txBox="1"/>
          <p:nvPr/>
        </p:nvSpPr>
        <p:spPr>
          <a:xfrm>
            <a:off x="5058953" y="3278798"/>
            <a:ext cx="2074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Documents en ligne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Révisions +++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B35A3C6-C09A-2A43-8569-6968BE130C6C}"/>
              </a:ext>
            </a:extLst>
          </p:cNvPr>
          <p:cNvSpPr txBox="1"/>
          <p:nvPr/>
        </p:nvSpPr>
        <p:spPr>
          <a:xfrm>
            <a:off x="9395130" y="2712845"/>
            <a:ext cx="10004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Matériel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HD+++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96BBA68-8CC4-5C41-8FA3-EFF0DF8DAFED}"/>
              </a:ext>
            </a:extLst>
          </p:cNvPr>
          <p:cNvGrpSpPr/>
          <p:nvPr/>
        </p:nvGrpSpPr>
        <p:grpSpPr>
          <a:xfrm>
            <a:off x="8728601" y="5806558"/>
            <a:ext cx="3333991" cy="1038154"/>
            <a:chOff x="8728601" y="5806558"/>
            <a:chExt cx="3333991" cy="1038154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71C4B65B-C6F0-C942-85C8-34B75F864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345" b="26512"/>
            <a:stretch/>
          </p:blipFill>
          <p:spPr>
            <a:xfrm>
              <a:off x="9411758" y="5806558"/>
              <a:ext cx="2619375" cy="846667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8762B72B-FF9B-DF4F-9450-AD49FE2513E8}"/>
                </a:ext>
              </a:extLst>
            </p:cNvPr>
            <p:cNvSpPr txBox="1"/>
            <p:nvPr/>
          </p:nvSpPr>
          <p:spPr>
            <a:xfrm>
              <a:off x="9482220" y="6583102"/>
              <a:ext cx="24657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rgbClr val="FF0000"/>
                  </a:solidFill>
                </a:rPr>
                <a:t>P</a:t>
              </a:r>
              <a:r>
                <a:rPr lang="fr-FR" sz="1100" b="1" dirty="0"/>
                <a:t>OLE </a:t>
              </a:r>
              <a:r>
                <a:rPr lang="fr-FR" sz="1100" b="1" dirty="0">
                  <a:solidFill>
                    <a:srgbClr val="FF0000"/>
                  </a:solidFill>
                </a:rPr>
                <a:t>A</a:t>
              </a:r>
              <a:r>
                <a:rPr lang="fr-FR" sz="1100" b="1" dirty="0"/>
                <a:t>FGSU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IMU et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OINS CRITIQUES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937A8E2-5708-904E-9A3C-167A1FACD179}"/>
                </a:ext>
              </a:extLst>
            </p:cNvPr>
            <p:cNvSpPr/>
            <p:nvPr/>
          </p:nvSpPr>
          <p:spPr>
            <a:xfrm>
              <a:off x="8728601" y="5821929"/>
              <a:ext cx="3333991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P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A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414FBB9-D920-494C-9475-C15C47670BF1}"/>
              </a:ext>
            </a:extLst>
          </p:cNvPr>
          <p:cNvSpPr/>
          <p:nvPr/>
        </p:nvSpPr>
        <p:spPr>
          <a:xfrm>
            <a:off x="-830038" y="-23361"/>
            <a:ext cx="5176289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0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UE 4.3 S4</a:t>
            </a:r>
            <a:endParaRPr lang="fr-FR" sz="6000" b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85F0673-6033-4E43-AEC5-F9AD82310F22}"/>
              </a:ext>
            </a:extLst>
          </p:cNvPr>
          <p:cNvSpPr txBox="1"/>
          <p:nvPr/>
        </p:nvSpPr>
        <p:spPr>
          <a:xfrm>
            <a:off x="9116994" y="26458"/>
            <a:ext cx="41730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thèmes abordés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cours magistraux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b="1" dirty="0">
                <a:solidFill>
                  <a:srgbClr val="FF0000"/>
                </a:solidFill>
              </a:rPr>
              <a:t>Les TP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TPG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visites et enquêtes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Evaluation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libres échanges et questions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Conclusion</a:t>
            </a:r>
          </a:p>
          <a:p>
            <a:pPr marL="342900" indent="-342900">
              <a:buFont typeface="Wingdings" pitchFamily="2" charset="2"/>
              <a:buChar char="v"/>
            </a:pPr>
            <a:endParaRPr lang="fr-FR" sz="1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EFAAF2-D0BF-084F-BCAE-860FCF1DF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762" y="1049144"/>
            <a:ext cx="812800" cy="8128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B3529EE-FCED-D147-B691-C1ECB30DF74E}"/>
              </a:ext>
            </a:extLst>
          </p:cNvPr>
          <p:cNvSpPr txBox="1"/>
          <p:nvPr/>
        </p:nvSpPr>
        <p:spPr>
          <a:xfrm>
            <a:off x="5060599" y="4690495"/>
            <a:ext cx="33264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Les groupes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Groupes de 8 (2x8)</a:t>
            </a:r>
          </a:p>
          <a:p>
            <a:pPr algn="ctr"/>
            <a:r>
              <a:rPr lang="fr-FR" dirty="0"/>
              <a:t>Durée 4h</a:t>
            </a:r>
          </a:p>
          <a:p>
            <a:pPr algn="ctr"/>
            <a:r>
              <a:rPr lang="fr-FR" dirty="0"/>
              <a:t>Constitution des groupes : tirages</a:t>
            </a:r>
          </a:p>
          <a:p>
            <a:pPr algn="ctr"/>
            <a:r>
              <a:rPr lang="fr-FR" dirty="0"/>
              <a:t>Pendant stages</a:t>
            </a:r>
          </a:p>
        </p:txBody>
      </p:sp>
    </p:spTree>
    <p:extLst>
      <p:ext uri="{BB962C8B-B14F-4D97-AF65-F5344CB8AC3E}">
        <p14:creationId xmlns:p14="http://schemas.microsoft.com/office/powerpoint/2010/main" val="150403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90CBF9-B17A-994D-8E9F-96B749A3F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7" y="5567658"/>
            <a:ext cx="2326536" cy="115487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A857741-F74B-5E4F-BF9C-400CB5EC2339}"/>
              </a:ext>
            </a:extLst>
          </p:cNvPr>
          <p:cNvSpPr txBox="1"/>
          <p:nvPr/>
        </p:nvSpPr>
        <p:spPr>
          <a:xfrm>
            <a:off x="4613168" y="3587845"/>
            <a:ext cx="1951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CTA CODIS SDIS 13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0A45F54-1D72-ED41-B34F-24FBAE8DAFE7}"/>
              </a:ext>
            </a:extLst>
          </p:cNvPr>
          <p:cNvSpPr txBox="1"/>
          <p:nvPr/>
        </p:nvSpPr>
        <p:spPr>
          <a:xfrm>
            <a:off x="8115163" y="2360243"/>
            <a:ext cx="23344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Gestion des appels</a:t>
            </a:r>
          </a:p>
          <a:p>
            <a:pPr algn="ctr"/>
            <a:r>
              <a:rPr lang="fr-FR" dirty="0"/>
              <a:t>Gestion opérationnelle</a:t>
            </a:r>
          </a:p>
          <a:p>
            <a:pPr algn="ctr"/>
            <a:r>
              <a:rPr lang="fr-FR" dirty="0"/>
              <a:t>Rôle de l’officier santé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C07DF23-645F-714C-8AA1-5C88D3B37ED7}"/>
              </a:ext>
            </a:extLst>
          </p:cNvPr>
          <p:cNvSpPr txBox="1"/>
          <p:nvPr/>
        </p:nvSpPr>
        <p:spPr>
          <a:xfrm>
            <a:off x="4752120" y="1694559"/>
            <a:ext cx="17227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Rôles / missions</a:t>
            </a:r>
          </a:p>
          <a:p>
            <a:pPr algn="ctr"/>
            <a:r>
              <a:rPr lang="fr-FR" b="1" dirty="0">
                <a:solidFill>
                  <a:srgbClr val="0070C0"/>
                </a:solidFill>
              </a:rPr>
              <a:t>Organisation</a:t>
            </a:r>
          </a:p>
          <a:p>
            <a:pPr algn="ctr"/>
            <a:r>
              <a:rPr lang="fr-FR" b="1" dirty="0">
                <a:solidFill>
                  <a:srgbClr val="0070C0"/>
                </a:solidFill>
              </a:rPr>
              <a:t>Etc.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ECF37EC-7BEA-C545-8924-91A856DA4869}"/>
              </a:ext>
            </a:extLst>
          </p:cNvPr>
          <p:cNvSpPr txBox="1"/>
          <p:nvPr/>
        </p:nvSpPr>
        <p:spPr>
          <a:xfrm>
            <a:off x="3406876" y="1213851"/>
            <a:ext cx="441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Constructions  des questionnaires d’enquête</a:t>
            </a:r>
            <a:endParaRPr lang="fr-FR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DA93C32-27D0-BF45-8EE7-D90820967748}"/>
              </a:ext>
            </a:extLst>
          </p:cNvPr>
          <p:cNvGrpSpPr/>
          <p:nvPr/>
        </p:nvGrpSpPr>
        <p:grpSpPr>
          <a:xfrm>
            <a:off x="8728601" y="5806558"/>
            <a:ext cx="3333991" cy="1038154"/>
            <a:chOff x="8728601" y="5806558"/>
            <a:chExt cx="3333991" cy="1038154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B383C67-E7D3-054D-9C6C-BA0D07237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345" b="26512"/>
            <a:stretch/>
          </p:blipFill>
          <p:spPr>
            <a:xfrm>
              <a:off x="9411758" y="5806558"/>
              <a:ext cx="2619375" cy="846667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09B5E5D-C767-AD4B-8464-D766301CF4FE}"/>
                </a:ext>
              </a:extLst>
            </p:cNvPr>
            <p:cNvSpPr txBox="1"/>
            <p:nvPr/>
          </p:nvSpPr>
          <p:spPr>
            <a:xfrm>
              <a:off x="9482220" y="6583102"/>
              <a:ext cx="24657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rgbClr val="FF0000"/>
                  </a:solidFill>
                </a:rPr>
                <a:t>P</a:t>
              </a:r>
              <a:r>
                <a:rPr lang="fr-FR" sz="1100" b="1" dirty="0"/>
                <a:t>OLE </a:t>
              </a:r>
              <a:r>
                <a:rPr lang="fr-FR" sz="1100" b="1" dirty="0">
                  <a:solidFill>
                    <a:srgbClr val="FF0000"/>
                  </a:solidFill>
                </a:rPr>
                <a:t>A</a:t>
              </a:r>
              <a:r>
                <a:rPr lang="fr-FR" sz="1100" b="1" dirty="0"/>
                <a:t>FGSU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IMU et </a:t>
              </a:r>
              <a:r>
                <a:rPr lang="fr-FR" sz="1100" b="1" dirty="0">
                  <a:solidFill>
                    <a:srgbClr val="FF0000"/>
                  </a:solidFill>
                </a:rPr>
                <a:t>S</a:t>
              </a:r>
              <a:r>
                <a:rPr lang="fr-FR" sz="1100" b="1" dirty="0"/>
                <a:t>OINS CRITIQUES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1FF8C1B-98D9-2E4D-BB59-A8A250A81D19}"/>
                </a:ext>
              </a:extLst>
            </p:cNvPr>
            <p:cNvSpPr/>
            <p:nvPr/>
          </p:nvSpPr>
          <p:spPr>
            <a:xfrm>
              <a:off x="8728601" y="5821929"/>
              <a:ext cx="3333991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P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A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</a:t>
              </a:r>
              <a:r>
                <a:rPr lang="fr-FR" sz="3600" b="1" cap="none" spc="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S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0A126BD-8180-6440-9ED4-873230032ED1}"/>
              </a:ext>
            </a:extLst>
          </p:cNvPr>
          <p:cNvSpPr/>
          <p:nvPr/>
        </p:nvSpPr>
        <p:spPr>
          <a:xfrm>
            <a:off x="-830038" y="-23361"/>
            <a:ext cx="5176289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0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UE 4.3 S4</a:t>
            </a:r>
            <a:endParaRPr lang="fr-FR" sz="6000" b="1" cap="none" spc="0" dirty="0">
              <a:ln w="66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67CD9A4-E00F-AA42-8C12-A92D3EADBEC3}"/>
              </a:ext>
            </a:extLst>
          </p:cNvPr>
          <p:cNvSpPr txBox="1"/>
          <p:nvPr/>
        </p:nvSpPr>
        <p:spPr>
          <a:xfrm>
            <a:off x="9116994" y="26458"/>
            <a:ext cx="41730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thèmes abordés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cours magistraux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Les TP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b="1" dirty="0">
                <a:solidFill>
                  <a:srgbClr val="FF0000"/>
                </a:solidFill>
              </a:rPr>
              <a:t>Les TPG +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b="1" dirty="0">
                <a:solidFill>
                  <a:srgbClr val="FF0000"/>
                </a:solidFill>
              </a:rPr>
              <a:t>Les visites et enquêtes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Evaluation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libres échanges et questions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fr-FR" sz="1600" dirty="0"/>
              <a:t>Conclusion</a:t>
            </a:r>
          </a:p>
          <a:p>
            <a:pPr marL="342900" indent="-342900">
              <a:buFont typeface="Wingdings" pitchFamily="2" charset="2"/>
              <a:buChar char="v"/>
            </a:pPr>
            <a:endParaRPr lang="fr-FR" sz="16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3B9A2BB-A3C0-3B4C-B4AC-E9838DCE5B0D}"/>
              </a:ext>
            </a:extLst>
          </p:cNvPr>
          <p:cNvSpPr txBox="1"/>
          <p:nvPr/>
        </p:nvSpPr>
        <p:spPr>
          <a:xfrm>
            <a:off x="4546034" y="3027397"/>
            <a:ext cx="2067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Visites de trois sites</a:t>
            </a:r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1BB748F-06E6-9C4F-A8CB-982A78B8A899}"/>
              </a:ext>
            </a:extLst>
          </p:cNvPr>
          <p:cNvSpPr txBox="1"/>
          <p:nvPr/>
        </p:nvSpPr>
        <p:spPr>
          <a:xfrm>
            <a:off x="4606597" y="4062103"/>
            <a:ext cx="1542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COSIM BMPM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A21D2B0-9145-9C41-948F-E21C4C480045}"/>
              </a:ext>
            </a:extLst>
          </p:cNvPr>
          <p:cNvSpPr txBox="1"/>
          <p:nvPr/>
        </p:nvSpPr>
        <p:spPr>
          <a:xfrm>
            <a:off x="4606597" y="4622551"/>
            <a:ext cx="1643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CRRA SAMU 13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DEC5E3F-CD81-6440-8C67-F4C73C913479}"/>
              </a:ext>
            </a:extLst>
          </p:cNvPr>
          <p:cNvSpPr txBox="1"/>
          <p:nvPr/>
        </p:nvSpPr>
        <p:spPr>
          <a:xfrm>
            <a:off x="8045840" y="3827805"/>
            <a:ext cx="23344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Gestion opérationnelle</a:t>
            </a:r>
          </a:p>
          <a:p>
            <a:pPr algn="ctr"/>
            <a:r>
              <a:rPr lang="fr-FR" dirty="0"/>
              <a:t>CUMP</a:t>
            </a:r>
          </a:p>
          <a:p>
            <a:pPr algn="ctr"/>
            <a:r>
              <a:rPr lang="fr-FR" dirty="0"/>
              <a:t>OPEX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3D9C9F1-57D9-5841-AB8B-035D08484C56}"/>
              </a:ext>
            </a:extLst>
          </p:cNvPr>
          <p:cNvSpPr txBox="1"/>
          <p:nvPr/>
        </p:nvSpPr>
        <p:spPr>
          <a:xfrm>
            <a:off x="6044408" y="5360264"/>
            <a:ext cx="27946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Gestion médicale de l’alerte</a:t>
            </a:r>
          </a:p>
          <a:p>
            <a:pPr algn="ctr"/>
            <a:r>
              <a:rPr lang="fr-FR" dirty="0"/>
              <a:t>Gestion sanitaire</a:t>
            </a:r>
          </a:p>
          <a:p>
            <a:pPr algn="ctr"/>
            <a:r>
              <a:rPr lang="fr-FR" dirty="0"/>
              <a:t>Organisation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78EEEF5B-C671-8C44-81C2-D22D8800208D}"/>
              </a:ext>
            </a:extLst>
          </p:cNvPr>
          <p:cNvCxnSpPr>
            <a:stCxn id="2" idx="3"/>
            <a:endCxn id="7" idx="1"/>
          </p:cNvCxnSpPr>
          <p:nvPr/>
        </p:nvCxnSpPr>
        <p:spPr>
          <a:xfrm flipV="1">
            <a:off x="6564921" y="2821908"/>
            <a:ext cx="1550242" cy="950603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5AD09CD8-1F61-6D41-B300-B7B984F93567}"/>
              </a:ext>
            </a:extLst>
          </p:cNvPr>
          <p:cNvCxnSpPr>
            <a:cxnSpLocks/>
            <a:stCxn id="25" idx="3"/>
            <a:endCxn id="28" idx="1"/>
          </p:cNvCxnSpPr>
          <p:nvPr/>
        </p:nvCxnSpPr>
        <p:spPr>
          <a:xfrm>
            <a:off x="6148942" y="4246769"/>
            <a:ext cx="1896898" cy="42701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DDF15AC3-0DE9-124A-8752-54FCAF2992E9}"/>
              </a:ext>
            </a:extLst>
          </p:cNvPr>
          <p:cNvCxnSpPr>
            <a:cxnSpLocks/>
            <a:stCxn id="26" idx="3"/>
            <a:endCxn id="29" idx="0"/>
          </p:cNvCxnSpPr>
          <p:nvPr/>
        </p:nvCxnSpPr>
        <p:spPr>
          <a:xfrm>
            <a:off x="6250380" y="4807217"/>
            <a:ext cx="1191334" cy="553047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AE488CAC-07E8-404F-9C26-C58EA2B562E3}"/>
              </a:ext>
            </a:extLst>
          </p:cNvPr>
          <p:cNvSpPr txBox="1"/>
          <p:nvPr/>
        </p:nvSpPr>
        <p:spPr>
          <a:xfrm>
            <a:off x="2717428" y="3587845"/>
            <a:ext cx="1428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groupe de 20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F7229FE-F9DB-6A47-BB4B-1DF5935BF03E}"/>
              </a:ext>
            </a:extLst>
          </p:cNvPr>
          <p:cNvSpPr txBox="1"/>
          <p:nvPr/>
        </p:nvSpPr>
        <p:spPr>
          <a:xfrm>
            <a:off x="2770694" y="4104804"/>
            <a:ext cx="1428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groupe de 20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5E3115F7-C404-BD4C-B859-0CF45C4D6668}"/>
              </a:ext>
            </a:extLst>
          </p:cNvPr>
          <p:cNvSpPr txBox="1"/>
          <p:nvPr/>
        </p:nvSpPr>
        <p:spPr>
          <a:xfrm>
            <a:off x="2788115" y="4628777"/>
            <a:ext cx="1428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groupe de 20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4E3A9849-B942-B846-9E31-1AF8872F2164}"/>
              </a:ext>
            </a:extLst>
          </p:cNvPr>
          <p:cNvCxnSpPr>
            <a:cxnSpLocks/>
          </p:cNvCxnSpPr>
          <p:nvPr/>
        </p:nvCxnSpPr>
        <p:spPr>
          <a:xfrm>
            <a:off x="2706885" y="5191187"/>
            <a:ext cx="1639366" cy="0"/>
          </a:xfrm>
          <a:prstGeom prst="line">
            <a:avLst/>
          </a:prstGeom>
          <a:ln w="349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561350FE-D29C-D542-A24A-18F29393826F}"/>
              </a:ext>
            </a:extLst>
          </p:cNvPr>
          <p:cNvSpPr txBox="1"/>
          <p:nvPr/>
        </p:nvSpPr>
        <p:spPr>
          <a:xfrm>
            <a:off x="3780073" y="52684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60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A367CB33-8EAD-5548-A90B-E1A641B35FCA}"/>
              </a:ext>
            </a:extLst>
          </p:cNvPr>
          <p:cNvSpPr txBox="1"/>
          <p:nvPr/>
        </p:nvSpPr>
        <p:spPr>
          <a:xfrm>
            <a:off x="2742404" y="5918350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…Sur 4 demi-journées</a:t>
            </a:r>
          </a:p>
        </p:txBody>
      </p:sp>
    </p:spTree>
    <p:extLst>
      <p:ext uri="{BB962C8B-B14F-4D97-AF65-F5344CB8AC3E}">
        <p14:creationId xmlns:p14="http://schemas.microsoft.com/office/powerpoint/2010/main" val="159839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  <p:bldP spid="24" grpId="0"/>
      <p:bldP spid="25" grpId="0"/>
      <p:bldP spid="26" grpId="0"/>
      <p:bldP spid="28" grpId="0"/>
      <p:bldP spid="29" grpId="0"/>
      <p:bldP spid="32" grpId="0"/>
      <p:bldP spid="33" grpId="0"/>
      <p:bldP spid="34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0A8C6C7A-8831-7843-9760-2AFA9EE8CD2A}" vid="{534123EE-712C-DA4E-8AEC-7CC20FF6A18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5629</TotalTime>
  <Words>820</Words>
  <Application>Microsoft Macintosh PowerPoint</Application>
  <PresentationFormat>Grand écran</PresentationFormat>
  <Paragraphs>236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frederic cavalieri</dc:creator>
  <cp:lastModifiedBy>frederic cavalieri</cp:lastModifiedBy>
  <cp:revision>12</cp:revision>
  <dcterms:created xsi:type="dcterms:W3CDTF">2019-07-10T08:32:38Z</dcterms:created>
  <dcterms:modified xsi:type="dcterms:W3CDTF">2020-02-22T19:47:53Z</dcterms:modified>
</cp:coreProperties>
</file>