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0" r:id="rId2"/>
    <p:sldId id="256" r:id="rId3"/>
    <p:sldId id="259" r:id="rId4"/>
    <p:sldId id="257" r:id="rId5"/>
    <p:sldId id="279" r:id="rId6"/>
    <p:sldId id="285" r:id="rId7"/>
    <p:sldId id="286" r:id="rId8"/>
    <p:sldId id="287" r:id="rId9"/>
    <p:sldId id="288" r:id="rId10"/>
    <p:sldId id="289" r:id="rId11"/>
    <p:sldId id="290" r:id="rId12"/>
    <p:sldId id="291" r:id="rId13"/>
    <p:sldId id="292" r:id="rId14"/>
    <p:sldId id="293" r:id="rId15"/>
    <p:sldId id="294" r:id="rId16"/>
    <p:sldId id="295" r:id="rId17"/>
    <p:sldId id="296" r:id="rId18"/>
    <p:sldId id="297" r:id="rId19"/>
    <p:sldId id="278"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7D31"/>
    <a:srgbClr val="FF2F92"/>
    <a:srgbClr val="BA7B7B"/>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CFA057-FF7B-394E-90DF-C7730727B9F6}" v="181" dt="2020-01-11T12:39:47.09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674"/>
    <p:restoredTop sz="93720"/>
  </p:normalViewPr>
  <p:slideViewPr>
    <p:cSldViewPr snapToGrid="0" snapToObjects="1">
      <p:cViewPr>
        <p:scale>
          <a:sx n="66" d="100"/>
          <a:sy n="66" d="100"/>
        </p:scale>
        <p:origin x="600" y="9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1AC15-4BDC-054C-828E-5A77519021A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65E0FB5-E4F2-E748-B07F-FD263EF910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ED7AB4C-0CA6-214C-9B4B-AF7D2F01D32E}"/>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4DCDAFAB-5845-574E-8DF5-11BDA140FA7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9B448D-88D9-9F4C-B6BF-6B2064CBDC42}"/>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2922915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C1B83D-FA2A-D447-8587-B86B0655572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5096A9C1-3E5F-EE4A-BD43-DE4C637FD0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79C5D6-4884-1D47-9D71-6DDF2FF1F179}"/>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63C96DE9-C4C6-D748-BB53-6D3B1F9BB4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B390614-ABF6-E44D-85B5-B9C1CE167190}"/>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129340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971B6B9-A496-A549-911A-D854BE3A0515}"/>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9CEA41-371B-A24F-8AA7-2456B51B429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2680A5B-ECC5-C447-8B87-7A5274299243}"/>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D63B5287-95A2-1347-ACBE-888F3E25D1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10C94F-D8B3-EA4C-8DF2-6D260C6E9B5E}"/>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216047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624104-9234-7940-BD17-DBE3145A8C5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1D39C3-76D7-2A47-AD12-F871E2369E1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97772AA-0D9F-EE42-8977-B57A7E4B4C0F}"/>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309636EB-7F08-4943-8807-C005E6A1CFA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1FDEB2-4475-764B-B472-CB01648D2836}"/>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4133829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5B191-C818-6B46-B0E6-1C65D8C87D0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B2D3985-8426-0449-A757-49E477795B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B943F2-F5BA-6147-A17D-5376E84515E8}"/>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B7532FCA-957A-264D-BE16-850E1EF41A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FD00448-829F-144D-BA03-E59A9EAC71FD}"/>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3687994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15B8B5-3AF9-F949-9DA1-F6C2E9DAD91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FCE8ECF-A6BC-6247-BB3F-8D43C3397E6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BD01FEC-C484-9445-A5FF-EE0A042F421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5BAD586-2B7C-2342-AF50-782457D600F5}"/>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6" name="Espace réservé du pied de page 5">
            <a:extLst>
              <a:ext uri="{FF2B5EF4-FFF2-40B4-BE49-F238E27FC236}">
                <a16:creationId xmlns:a16="http://schemas.microsoft.com/office/drawing/2014/main" id="{A50344B0-C591-964D-90AC-84F0616398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166A99-61D9-EC49-9C3C-D910D8B4F319}"/>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251833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464DD2-D768-5949-A85D-2473BC36A8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748E811-F035-5745-AEC6-3B3F93BC9B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AC9A2B8-61B4-DC46-BA5E-97E156E4D9F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7AF1149-70FA-DA46-8095-41826BB4C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CC039EF-6380-2540-B624-AB96698FE74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7D4A52F-C7F9-3143-B0D7-48FD4785F810}"/>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8" name="Espace réservé du pied de page 7">
            <a:extLst>
              <a:ext uri="{FF2B5EF4-FFF2-40B4-BE49-F238E27FC236}">
                <a16:creationId xmlns:a16="http://schemas.microsoft.com/office/drawing/2014/main" id="{3602783B-5414-8349-94AA-7090D2A7352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A3D10009-EE88-E441-881C-AC695D8F6C72}"/>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421545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C8434-6457-EE42-9149-D055B8E1DF7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D152B28-8E6F-9046-A84C-E2F233384709}"/>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4" name="Espace réservé du pied de page 3">
            <a:extLst>
              <a:ext uri="{FF2B5EF4-FFF2-40B4-BE49-F238E27FC236}">
                <a16:creationId xmlns:a16="http://schemas.microsoft.com/office/drawing/2014/main" id="{3DCAE5F0-9F16-4F48-A863-C6E19A22359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302457F-5EBE-5F46-8819-38C8FF56C8AC}"/>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143944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21E346E-5E73-4846-B287-9DA1B97B4939}"/>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3" name="Espace réservé du pied de page 2">
            <a:extLst>
              <a:ext uri="{FF2B5EF4-FFF2-40B4-BE49-F238E27FC236}">
                <a16:creationId xmlns:a16="http://schemas.microsoft.com/office/drawing/2014/main" id="{7FECFA07-EEA7-DD4B-8498-A3493C2C6AD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37D6F22-D1B4-224E-9643-3A147A5E86D9}"/>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2206089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E7B459-3E5D-2B40-ADC9-16CDBC7D9AC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AC992B1-0253-8C46-9546-64DE64CA9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B6FB3E0-D75D-3048-81C8-07105A6A0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5807D5C-5304-674D-942F-B5B722B7E71E}"/>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6" name="Espace réservé du pied de page 5">
            <a:extLst>
              <a:ext uri="{FF2B5EF4-FFF2-40B4-BE49-F238E27FC236}">
                <a16:creationId xmlns:a16="http://schemas.microsoft.com/office/drawing/2014/main" id="{43BC59EF-4EE3-6C44-BDFB-4885306B2D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504796-4B25-754E-BDCC-A51E8D5E2DFC}"/>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92181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6D343D-B0A1-DD42-AB8B-2E2A53074FD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D74A41A-E3EC-B946-B44D-E223B621F3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2D9DD0-B46D-6548-9BF8-E1B1C75D2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51B102B-7E40-9847-9CAE-A502BBB33DD7}"/>
              </a:ext>
            </a:extLst>
          </p:cNvPr>
          <p:cNvSpPr>
            <a:spLocks noGrp="1"/>
          </p:cNvSpPr>
          <p:nvPr>
            <p:ph type="dt" sz="half" idx="10"/>
          </p:nvPr>
        </p:nvSpPr>
        <p:spPr/>
        <p:txBody>
          <a:bodyPr/>
          <a:lstStyle/>
          <a:p>
            <a:fld id="{96F77159-FF78-C849-98A9-A5F06BFEF912}" type="datetimeFigureOut">
              <a:rPr lang="fr-FR" smtClean="0"/>
              <a:t>10/01/2020</a:t>
            </a:fld>
            <a:endParaRPr lang="fr-FR"/>
          </a:p>
        </p:txBody>
      </p:sp>
      <p:sp>
        <p:nvSpPr>
          <p:cNvPr id="6" name="Espace réservé du pied de page 5">
            <a:extLst>
              <a:ext uri="{FF2B5EF4-FFF2-40B4-BE49-F238E27FC236}">
                <a16:creationId xmlns:a16="http://schemas.microsoft.com/office/drawing/2014/main" id="{969182A0-FF8F-2C4E-BB8C-630AE14B5EA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4D7C13-1F7F-FA46-9582-04386D7B19FB}"/>
              </a:ext>
            </a:extLst>
          </p:cNvPr>
          <p:cNvSpPr>
            <a:spLocks noGrp="1"/>
          </p:cNvSpPr>
          <p:nvPr>
            <p:ph type="sldNum" sz="quarter" idx="12"/>
          </p:nvPr>
        </p:nvSpPr>
        <p:spPr/>
        <p:txBody>
          <a:bodyPr/>
          <a:lstStyle/>
          <a:p>
            <a:fld id="{25668A69-A776-8743-9841-C3B1AB8AFDFC}" type="slidenum">
              <a:rPr lang="fr-FR" smtClean="0"/>
              <a:t>‹N°›</a:t>
            </a:fld>
            <a:endParaRPr lang="fr-FR"/>
          </a:p>
        </p:txBody>
      </p:sp>
    </p:spTree>
    <p:extLst>
      <p:ext uri="{BB962C8B-B14F-4D97-AF65-F5344CB8AC3E}">
        <p14:creationId xmlns:p14="http://schemas.microsoft.com/office/powerpoint/2010/main" val="109542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B914819-5485-FC49-BE46-CB0BC6021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FA7C25B-7FBE-6E41-A187-A615100A39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89A9485-E935-D445-82B8-2985EBB6E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77159-FF78-C849-98A9-A5F06BFEF912}" type="datetimeFigureOut">
              <a:rPr lang="fr-FR" smtClean="0"/>
              <a:t>10/01/2020</a:t>
            </a:fld>
            <a:endParaRPr lang="fr-FR"/>
          </a:p>
        </p:txBody>
      </p:sp>
      <p:sp>
        <p:nvSpPr>
          <p:cNvPr id="5" name="Espace réservé du pied de page 4">
            <a:extLst>
              <a:ext uri="{FF2B5EF4-FFF2-40B4-BE49-F238E27FC236}">
                <a16:creationId xmlns:a16="http://schemas.microsoft.com/office/drawing/2014/main" id="{484ED24E-AD1B-DB43-9528-7EE6F1A6ED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D3EE2EC-7921-7A42-B6E9-F5683B0C28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68A69-A776-8743-9841-C3B1AB8AFDFC}" type="slidenum">
              <a:rPr lang="fr-FR" smtClean="0"/>
              <a:t>‹N°›</a:t>
            </a:fld>
            <a:endParaRPr lang="fr-FR"/>
          </a:p>
        </p:txBody>
      </p:sp>
    </p:spTree>
    <p:extLst>
      <p:ext uri="{BB962C8B-B14F-4D97-AF65-F5344CB8AC3E}">
        <p14:creationId xmlns:p14="http://schemas.microsoft.com/office/powerpoint/2010/main" val="399915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8443" y="2969568"/>
            <a:ext cx="3888432" cy="3888432"/>
          </a:xfrm>
          <a:prstGeom prst="rect">
            <a:avLst/>
          </a:prstGeom>
          <a:solidFill>
            <a:srgbClr val="E0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50451" y="3174359"/>
            <a:ext cx="3816424" cy="954107"/>
          </a:xfrm>
          <a:prstGeom prst="rect">
            <a:avLst/>
          </a:prstGeom>
          <a:noFill/>
        </p:spPr>
        <p:txBody>
          <a:bodyPr wrap="square" rtlCol="0">
            <a:spAutoFit/>
          </a:bodyPr>
          <a:lstStyle/>
          <a:p>
            <a:pPr algn="ctr"/>
            <a:r>
              <a:rPr lang="fr-FR" sz="2800" dirty="0">
                <a:solidFill>
                  <a:schemeClr val="bg1"/>
                </a:solidFill>
                <a:latin typeface="Arial" pitchFamily="34" charset="0"/>
                <a:cs typeface="Arial" pitchFamily="34" charset="0"/>
              </a:rPr>
              <a:t>CADRE REGLEMENTAIRE</a:t>
            </a:r>
          </a:p>
        </p:txBody>
      </p:sp>
      <p:sp>
        <p:nvSpPr>
          <p:cNvPr id="7" name="ZoneTexte 6"/>
          <p:cNvSpPr txBox="1"/>
          <p:nvPr/>
        </p:nvSpPr>
        <p:spPr>
          <a:xfrm>
            <a:off x="378443" y="4342468"/>
            <a:ext cx="3816424" cy="861774"/>
          </a:xfrm>
          <a:prstGeom prst="rect">
            <a:avLst/>
          </a:prstGeom>
          <a:noFill/>
        </p:spPr>
        <p:txBody>
          <a:bodyPr wrap="square" rtlCol="0">
            <a:spAutoFit/>
          </a:bodyPr>
          <a:lstStyle/>
          <a:p>
            <a:pPr algn="ctr"/>
            <a:r>
              <a:rPr lang="fr-FR" sz="1600" dirty="0">
                <a:solidFill>
                  <a:schemeClr val="bg1"/>
                </a:solidFill>
                <a:latin typeface="Arial" pitchFamily="34" charset="0"/>
                <a:cs typeface="Arial" pitchFamily="34" charset="0"/>
              </a:rPr>
              <a:t>Unité d’enseignement</a:t>
            </a:r>
          </a:p>
          <a:p>
            <a:pPr algn="ctr"/>
            <a:r>
              <a:rPr lang="fr-FR" sz="1600" dirty="0">
                <a:solidFill>
                  <a:schemeClr val="bg1"/>
                </a:solidFill>
                <a:latin typeface="Arial" pitchFamily="34" charset="0"/>
                <a:cs typeface="Arial" pitchFamily="34" charset="0"/>
              </a:rPr>
              <a:t>4.3 S4</a:t>
            </a:r>
          </a:p>
          <a:p>
            <a:pPr algn="ctr"/>
            <a:endParaRPr lang="fr-FR" dirty="0"/>
          </a:p>
        </p:txBody>
      </p:sp>
      <p:sp>
        <p:nvSpPr>
          <p:cNvPr id="8" name="ZoneTexte 7"/>
          <p:cNvSpPr txBox="1"/>
          <p:nvPr/>
        </p:nvSpPr>
        <p:spPr>
          <a:xfrm>
            <a:off x="450451" y="6423253"/>
            <a:ext cx="1188146" cy="307777"/>
          </a:xfrm>
          <a:prstGeom prst="rect">
            <a:avLst/>
          </a:prstGeom>
          <a:noFill/>
        </p:spPr>
        <p:txBody>
          <a:bodyPr wrap="none" rtlCol="0">
            <a:spAutoFit/>
          </a:bodyPr>
          <a:lstStyle/>
          <a:p>
            <a:r>
              <a:rPr lang="fr-FR" sz="1400" dirty="0">
                <a:latin typeface="Arial" pitchFamily="34" charset="0"/>
                <a:cs typeface="Arial" pitchFamily="34" charset="0"/>
              </a:rPr>
              <a:t>Février 2019</a:t>
            </a:r>
          </a:p>
        </p:txBody>
      </p:sp>
      <p:pic>
        <p:nvPicPr>
          <p:cNvPr id="10" name="Image 9" descr="Logo_Signature_CS5 (2) PARTOUT OU VOUS AVEZ BESOIN DE NOUS"/>
          <p:cNvPicPr/>
          <p:nvPr/>
        </p:nvPicPr>
        <p:blipFill>
          <a:blip r:embed="rId2"/>
          <a:srcRect/>
          <a:stretch>
            <a:fillRect/>
          </a:stretch>
        </p:blipFill>
        <p:spPr bwMode="auto">
          <a:xfrm>
            <a:off x="9982200" y="0"/>
            <a:ext cx="2209800" cy="1333500"/>
          </a:xfrm>
          <a:prstGeom prst="rect">
            <a:avLst/>
          </a:prstGeom>
          <a:noFill/>
          <a:ln w="9525">
            <a:noFill/>
            <a:miter lim="800000"/>
            <a:headEnd/>
            <a:tailEnd/>
          </a:ln>
        </p:spPr>
      </p:pic>
      <p:sp>
        <p:nvSpPr>
          <p:cNvPr id="9" name="ZoneTexte 8">
            <a:extLst>
              <a:ext uri="{FF2B5EF4-FFF2-40B4-BE49-F238E27FC236}">
                <a16:creationId xmlns:a16="http://schemas.microsoft.com/office/drawing/2014/main" id="{6783D0E5-8785-C340-B60E-401218EEFCCA}"/>
              </a:ext>
            </a:extLst>
          </p:cNvPr>
          <p:cNvSpPr txBox="1"/>
          <p:nvPr/>
        </p:nvSpPr>
        <p:spPr>
          <a:xfrm>
            <a:off x="1216266" y="5308567"/>
            <a:ext cx="2284793" cy="369332"/>
          </a:xfrm>
          <a:prstGeom prst="rect">
            <a:avLst/>
          </a:prstGeom>
          <a:noFill/>
        </p:spPr>
        <p:txBody>
          <a:bodyPr wrap="none" rtlCol="0">
            <a:spAutoFit/>
          </a:bodyPr>
          <a:lstStyle/>
          <a:p>
            <a:r>
              <a:rPr lang="fr-FR" dirty="0"/>
              <a:t>Mr CAVALIERI Frédéric</a:t>
            </a:r>
          </a:p>
        </p:txBody>
      </p:sp>
      <p:grpSp>
        <p:nvGrpSpPr>
          <p:cNvPr id="12" name="Groupe 11">
            <a:extLst>
              <a:ext uri="{FF2B5EF4-FFF2-40B4-BE49-F238E27FC236}">
                <a16:creationId xmlns:a16="http://schemas.microsoft.com/office/drawing/2014/main" id="{D71AF991-0F26-7A45-9C17-A2AFA3183BC4}"/>
              </a:ext>
            </a:extLst>
          </p:cNvPr>
          <p:cNvGrpSpPr/>
          <p:nvPr/>
        </p:nvGrpSpPr>
        <p:grpSpPr>
          <a:xfrm>
            <a:off x="8728601" y="5806558"/>
            <a:ext cx="3333991" cy="1038154"/>
            <a:chOff x="8728601" y="5806558"/>
            <a:chExt cx="3333991" cy="1038154"/>
          </a:xfrm>
        </p:grpSpPr>
        <p:pic>
          <p:nvPicPr>
            <p:cNvPr id="13" name="Image 12">
              <a:extLst>
                <a:ext uri="{FF2B5EF4-FFF2-40B4-BE49-F238E27FC236}">
                  <a16:creationId xmlns:a16="http://schemas.microsoft.com/office/drawing/2014/main" id="{051CB218-6F4C-1942-AC7C-16A9D603105C}"/>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4" name="ZoneTexte 13">
              <a:extLst>
                <a:ext uri="{FF2B5EF4-FFF2-40B4-BE49-F238E27FC236}">
                  <a16:creationId xmlns:a16="http://schemas.microsoft.com/office/drawing/2014/main" id="{4BAD1F5A-B19B-2F41-A2E1-6D00A89F5238}"/>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5" name="Rectangle 14">
              <a:extLst>
                <a:ext uri="{FF2B5EF4-FFF2-40B4-BE49-F238E27FC236}">
                  <a16:creationId xmlns:a16="http://schemas.microsoft.com/office/drawing/2014/main" id="{58ABB3A5-B7C0-D842-97D0-15AE5EA790F8}"/>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pic>
        <p:nvPicPr>
          <p:cNvPr id="18" name="Image 17">
            <a:extLst>
              <a:ext uri="{FF2B5EF4-FFF2-40B4-BE49-F238E27FC236}">
                <a16:creationId xmlns:a16="http://schemas.microsoft.com/office/drawing/2014/main" id="{87C0D5BA-E1BA-C842-B198-CC70AD725F75}"/>
              </a:ext>
            </a:extLst>
          </p:cNvPr>
          <p:cNvPicPr>
            <a:picLocks noChangeAspect="1"/>
          </p:cNvPicPr>
          <p:nvPr/>
        </p:nvPicPr>
        <p:blipFill>
          <a:blip r:embed="rId4"/>
          <a:stretch>
            <a:fillRect/>
          </a:stretch>
        </p:blipFill>
        <p:spPr>
          <a:xfrm>
            <a:off x="4431689" y="2088236"/>
            <a:ext cx="7245744" cy="3220331"/>
          </a:xfrm>
          <a:prstGeom prst="rect">
            <a:avLst/>
          </a:prstGeom>
        </p:spPr>
      </p:pic>
    </p:spTree>
    <p:extLst>
      <p:ext uri="{BB962C8B-B14F-4D97-AF65-F5344CB8AC3E}">
        <p14:creationId xmlns:p14="http://schemas.microsoft.com/office/powerpoint/2010/main" val="287399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479435" y="1851611"/>
            <a:ext cx="8606100" cy="3970318"/>
          </a:xfrm>
          <a:prstGeom prst="rect">
            <a:avLst/>
          </a:prstGeom>
        </p:spPr>
        <p:txBody>
          <a:bodyPr wrap="square">
            <a:spAutoFit/>
          </a:bodyPr>
          <a:lstStyle/>
          <a:p>
            <a:r>
              <a:rPr lang="fr-FR" dirty="0"/>
              <a:t>L’infirmier ou l’infirmière est habilité à pratiquer les actes suivants soit en application d’une </a:t>
            </a:r>
            <a:r>
              <a:rPr lang="fr-FR" dirty="0">
                <a:solidFill>
                  <a:srgbClr val="FF0000"/>
                </a:solidFill>
              </a:rPr>
              <a:t>prescription médicale </a:t>
            </a:r>
            <a:r>
              <a:rPr lang="fr-FR" dirty="0"/>
              <a:t>qui, </a:t>
            </a:r>
            <a:r>
              <a:rPr lang="fr-FR" dirty="0">
                <a:solidFill>
                  <a:srgbClr val="FF0000"/>
                </a:solidFill>
              </a:rPr>
              <a:t>sauf urgence</a:t>
            </a:r>
            <a:r>
              <a:rPr lang="fr-FR" dirty="0"/>
              <a:t>, est </a:t>
            </a:r>
            <a:r>
              <a:rPr lang="fr-FR" dirty="0">
                <a:solidFill>
                  <a:srgbClr val="FF0000"/>
                </a:solidFill>
              </a:rPr>
              <a:t>écrite, qualitative, et quantitative</a:t>
            </a:r>
            <a:r>
              <a:rPr lang="fr-FR" dirty="0"/>
              <a:t>, datée et signée, soit en application d ’ un protocole écrit, qualitatif et quantitatif préalablement établi, daté et signé par un médecin :</a:t>
            </a:r>
          </a:p>
          <a:p>
            <a:endParaRPr lang="fr-FR" dirty="0"/>
          </a:p>
          <a:p>
            <a:r>
              <a:rPr lang="fr-FR" dirty="0"/>
              <a:t>3°Mise en place et ablation d’un </a:t>
            </a:r>
            <a:r>
              <a:rPr lang="fr-FR" dirty="0">
                <a:solidFill>
                  <a:srgbClr val="FF0000"/>
                </a:solidFill>
              </a:rPr>
              <a:t>cathéter court </a:t>
            </a:r>
            <a:r>
              <a:rPr lang="fr-FR" dirty="0"/>
              <a:t>ou d’une aiguille pour perfusion dans une veine superficielle des membres ou dans une veine épicrânienne ;</a:t>
            </a:r>
          </a:p>
          <a:p>
            <a:endParaRPr lang="fr-FR" dirty="0"/>
          </a:p>
          <a:p>
            <a:r>
              <a:rPr lang="fr-FR" dirty="0"/>
              <a:t>4°Surveillance de cathéters veineux centraux et de montages d’accès vasculaires implantables mis en place par un médecin ;</a:t>
            </a:r>
          </a:p>
          <a:p>
            <a:endParaRPr lang="fr-FR" dirty="0"/>
          </a:p>
          <a:p>
            <a:r>
              <a:rPr lang="fr-FR" dirty="0"/>
              <a:t>13°Renouvellement et ablation des pansements médicamenteux, des systèmes de tamponnement et de drainage, à l’exception des drains pleuraux et médiastinaux 8</a:t>
            </a:r>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4311-7</a:t>
            </a:r>
          </a:p>
        </p:txBody>
      </p:sp>
      <p:sp>
        <p:nvSpPr>
          <p:cNvPr id="14" name="ZoneTexte 13">
            <a:extLst>
              <a:ext uri="{FF2B5EF4-FFF2-40B4-BE49-F238E27FC236}">
                <a16:creationId xmlns:a16="http://schemas.microsoft.com/office/drawing/2014/main" id="{5011B50D-571C-CE46-8B76-82A84E73D377}"/>
              </a:ext>
            </a:extLst>
          </p:cNvPr>
          <p:cNvSpPr txBox="1"/>
          <p:nvPr/>
        </p:nvSpPr>
        <p:spPr>
          <a:xfrm>
            <a:off x="9804277"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b="1" dirty="0">
                <a:solidFill>
                  <a:srgbClr val="FF0000"/>
                </a:solidFill>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26229253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479435" y="1851611"/>
            <a:ext cx="8606100" cy="4247317"/>
          </a:xfrm>
          <a:prstGeom prst="rect">
            <a:avLst/>
          </a:prstGeom>
        </p:spPr>
        <p:txBody>
          <a:bodyPr wrap="square">
            <a:spAutoFit/>
          </a:bodyPr>
          <a:lstStyle/>
          <a:p>
            <a:r>
              <a:rPr lang="fr-FR" dirty="0">
                <a:solidFill>
                  <a:srgbClr val="FF0000"/>
                </a:solidFill>
              </a:rPr>
              <a:t>Soins et surveillance d’un patient intubé </a:t>
            </a:r>
            <a:r>
              <a:rPr lang="fr-FR" dirty="0"/>
              <a:t>ou trachéotomisé, le premier changement de canule de trachéotomie étant réalisé par un médecin ;</a:t>
            </a:r>
          </a:p>
          <a:p>
            <a:endParaRPr lang="fr-FR" dirty="0"/>
          </a:p>
          <a:p>
            <a:r>
              <a:rPr lang="fr-FR" dirty="0"/>
              <a:t>28° </a:t>
            </a:r>
            <a:r>
              <a:rPr lang="fr-FR" dirty="0">
                <a:solidFill>
                  <a:srgbClr val="FF0000"/>
                </a:solidFill>
              </a:rPr>
              <a:t>Enregistrements simples d’électrocardiogrammes</a:t>
            </a:r>
            <a:r>
              <a:rPr lang="fr-FR" dirty="0"/>
              <a:t>, …</a:t>
            </a:r>
          </a:p>
          <a:p>
            <a:endParaRPr lang="fr-FR" dirty="0"/>
          </a:p>
          <a:p>
            <a:r>
              <a:rPr lang="fr-FR" dirty="0"/>
              <a:t>35° </a:t>
            </a:r>
            <a:r>
              <a:rPr lang="fr-FR" dirty="0">
                <a:solidFill>
                  <a:srgbClr val="FF0000"/>
                </a:solidFill>
              </a:rPr>
              <a:t>Prélèvements de sang par ponction veineuse </a:t>
            </a:r>
            <a:r>
              <a:rPr lang="fr-FR" dirty="0"/>
              <a:t>ou capillaire ou par cathéter veineux ;</a:t>
            </a:r>
          </a:p>
          <a:p>
            <a:endParaRPr lang="fr-FR" dirty="0"/>
          </a:p>
          <a:p>
            <a:r>
              <a:rPr lang="fr-FR" dirty="0"/>
              <a:t>36° </a:t>
            </a:r>
            <a:r>
              <a:rPr lang="fr-FR" dirty="0">
                <a:solidFill>
                  <a:srgbClr val="FF0000"/>
                </a:solidFill>
              </a:rPr>
              <a:t>Prélèvement de sang par ponction artérielle</a:t>
            </a:r>
            <a:r>
              <a:rPr lang="fr-FR" dirty="0"/>
              <a:t> pour gazométrie ;</a:t>
            </a:r>
          </a:p>
          <a:p>
            <a:endParaRPr lang="fr-FR" dirty="0"/>
          </a:p>
          <a:p>
            <a:r>
              <a:rPr lang="fr-FR" dirty="0"/>
              <a:t>39° </a:t>
            </a:r>
            <a:r>
              <a:rPr lang="fr-FR" dirty="0">
                <a:solidFill>
                  <a:srgbClr val="FF0000"/>
                </a:solidFill>
              </a:rPr>
              <a:t>Recueil aseptique des urines </a:t>
            </a:r>
            <a:r>
              <a:rPr lang="fr-FR" dirty="0"/>
              <a:t>;</a:t>
            </a:r>
          </a:p>
          <a:p>
            <a:endParaRPr lang="fr-FR" dirty="0"/>
          </a:p>
          <a:p>
            <a:r>
              <a:rPr lang="fr-FR" dirty="0"/>
              <a:t>41° </a:t>
            </a:r>
            <a:r>
              <a:rPr lang="fr-FR" dirty="0">
                <a:solidFill>
                  <a:srgbClr val="FF0000"/>
                </a:solidFill>
              </a:rPr>
              <a:t>Soins et surveillance des personnes lors des transports sanitaires</a:t>
            </a:r>
            <a:r>
              <a:rPr lang="fr-FR" dirty="0"/>
              <a:t> programmés entre établissements de soins ;</a:t>
            </a:r>
          </a:p>
          <a:p>
            <a:endParaRPr lang="fr-FR" dirty="0"/>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4311-7</a:t>
            </a:r>
          </a:p>
        </p:txBody>
      </p:sp>
      <p:sp>
        <p:nvSpPr>
          <p:cNvPr id="14" name="ZoneTexte 13">
            <a:extLst>
              <a:ext uri="{FF2B5EF4-FFF2-40B4-BE49-F238E27FC236}">
                <a16:creationId xmlns:a16="http://schemas.microsoft.com/office/drawing/2014/main" id="{36EC2265-BC56-1B4A-9F66-C9E339E30FEC}"/>
              </a:ext>
            </a:extLst>
          </p:cNvPr>
          <p:cNvSpPr txBox="1"/>
          <p:nvPr/>
        </p:nvSpPr>
        <p:spPr>
          <a:xfrm>
            <a:off x="9804277"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b="1" dirty="0">
                <a:solidFill>
                  <a:srgbClr val="FF0000"/>
                </a:solidFill>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5002393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228671"/>
            <a:ext cx="8606100" cy="1323439"/>
          </a:xfrm>
          <a:prstGeom prst="rect">
            <a:avLst/>
          </a:prstGeom>
        </p:spPr>
        <p:txBody>
          <a:bodyPr wrap="square">
            <a:spAutoFit/>
          </a:bodyPr>
          <a:lstStyle/>
          <a:p>
            <a:pPr algn="just"/>
            <a:r>
              <a:rPr lang="fr-FR" sz="2000" dirty="0"/>
              <a:t>L'infirmier ou l'infirmière est habilité à entreprendre et à adapter </a:t>
            </a:r>
            <a:r>
              <a:rPr lang="fr-FR" sz="2000" dirty="0">
                <a:solidFill>
                  <a:srgbClr val="FF0000"/>
                </a:solidFill>
              </a:rPr>
              <a:t>les traitements antalgiques</a:t>
            </a:r>
            <a:r>
              <a:rPr lang="fr-FR" sz="2000" dirty="0"/>
              <a:t>, dans le cadre des </a:t>
            </a:r>
            <a:r>
              <a:rPr lang="fr-FR" sz="2000" dirty="0">
                <a:solidFill>
                  <a:srgbClr val="FF0000"/>
                </a:solidFill>
              </a:rPr>
              <a:t>protocoles</a:t>
            </a:r>
            <a:r>
              <a:rPr lang="fr-FR" sz="2000" dirty="0"/>
              <a:t> préétablis, écrits,  datés et signés par un médecin le protocole est intégré dans le dossier de soins infirmier</a:t>
            </a:r>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4311-8</a:t>
            </a:r>
          </a:p>
        </p:txBody>
      </p:sp>
      <p:sp>
        <p:nvSpPr>
          <p:cNvPr id="14" name="ZoneTexte 13">
            <a:extLst>
              <a:ext uri="{FF2B5EF4-FFF2-40B4-BE49-F238E27FC236}">
                <a16:creationId xmlns:a16="http://schemas.microsoft.com/office/drawing/2014/main" id="{524797A9-B259-594B-88DE-7A7171B5B461}"/>
              </a:ext>
            </a:extLst>
          </p:cNvPr>
          <p:cNvSpPr txBox="1"/>
          <p:nvPr/>
        </p:nvSpPr>
        <p:spPr>
          <a:xfrm>
            <a:off x="9835736" y="9880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b="1" dirty="0">
                <a:solidFill>
                  <a:srgbClr val="FF0000"/>
                </a:solidFill>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38728610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1818032"/>
            <a:ext cx="8606100" cy="3724096"/>
          </a:xfrm>
          <a:prstGeom prst="rect">
            <a:avLst/>
          </a:prstGeom>
        </p:spPr>
        <p:txBody>
          <a:bodyPr wrap="square">
            <a:spAutoFit/>
          </a:bodyPr>
          <a:lstStyle/>
          <a:p>
            <a:r>
              <a:rPr lang="fr-FR" dirty="0"/>
              <a:t>L'infirmier ou l'infirmière est habilité à accomplir sur prescription médicale écrite, qualitative et quantitative, datée et signée, les actes et soins suivants, à condition qu'un médecin puisse intervenir à tout moment :</a:t>
            </a:r>
          </a:p>
          <a:p>
            <a:endParaRPr lang="fr-FR" dirty="0"/>
          </a:p>
          <a:p>
            <a:r>
              <a:rPr lang="fr-FR" dirty="0"/>
              <a:t>1°Injections et perfusions de produits d'origine humaine nécessitant, préalablement à leur réalisation, lorsque le produit l'exige, un contrôle d'identité et de compatibilité obligatoire effectué par l'infirmier ou l'infirmière ;</a:t>
            </a:r>
          </a:p>
          <a:p>
            <a:endParaRPr lang="fr-FR" dirty="0"/>
          </a:p>
          <a:p>
            <a:r>
              <a:rPr lang="fr-FR" dirty="0"/>
              <a:t>6° Pose de dispositifs d'immobilisation ;</a:t>
            </a:r>
          </a:p>
          <a:p>
            <a:endParaRPr lang="fr-FR" dirty="0"/>
          </a:p>
          <a:p>
            <a:r>
              <a:rPr lang="fr-FR" dirty="0"/>
              <a:t>7° Utilisation d'un défibrillateur manuel ;</a:t>
            </a:r>
          </a:p>
          <a:p>
            <a:endParaRPr lang="fr-FR" dirty="0"/>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4311-9</a:t>
            </a:r>
          </a:p>
        </p:txBody>
      </p:sp>
      <p:sp>
        <p:nvSpPr>
          <p:cNvPr id="14" name="ZoneTexte 13">
            <a:extLst>
              <a:ext uri="{FF2B5EF4-FFF2-40B4-BE49-F238E27FC236}">
                <a16:creationId xmlns:a16="http://schemas.microsoft.com/office/drawing/2014/main" id="{640BCCA0-8852-D440-BFEF-914C28E0CCD1}"/>
              </a:ext>
            </a:extLst>
          </p:cNvPr>
          <p:cNvSpPr txBox="1"/>
          <p:nvPr/>
        </p:nvSpPr>
        <p:spPr>
          <a:xfrm>
            <a:off x="9594602"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b="1" dirty="0">
                <a:solidFill>
                  <a:srgbClr val="FF0000"/>
                </a:solidFill>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38639392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479435" y="1660078"/>
            <a:ext cx="8606100" cy="4278094"/>
          </a:xfrm>
          <a:prstGeom prst="rect">
            <a:avLst/>
          </a:prstGeom>
        </p:spPr>
        <p:txBody>
          <a:bodyPr wrap="square">
            <a:spAutoFit/>
          </a:bodyPr>
          <a:lstStyle/>
          <a:p>
            <a:r>
              <a:rPr lang="fr-FR" dirty="0"/>
              <a:t>L'infirmier ou l'infirmière participe à la mise en œuvre par le médecin des techniques suivantes :</a:t>
            </a:r>
          </a:p>
          <a:p>
            <a:endParaRPr lang="fr-FR" dirty="0"/>
          </a:p>
          <a:p>
            <a:r>
              <a:rPr lang="fr-FR" dirty="0"/>
              <a:t>5° </a:t>
            </a:r>
            <a:r>
              <a:rPr lang="fr-FR" dirty="0">
                <a:solidFill>
                  <a:srgbClr val="FF0000"/>
                </a:solidFill>
              </a:rPr>
              <a:t>Actions mises en œuvre en vue de faire face à des situations d'urgence vitale ;</a:t>
            </a:r>
          </a:p>
          <a:p>
            <a:endParaRPr lang="fr-FR" dirty="0">
              <a:solidFill>
                <a:srgbClr val="FF0000"/>
              </a:solidFill>
            </a:endParaRPr>
          </a:p>
          <a:p>
            <a:r>
              <a:rPr lang="fr-FR" dirty="0"/>
              <a:t>7° Pose de </a:t>
            </a:r>
            <a:r>
              <a:rPr lang="fr-FR" dirty="0">
                <a:solidFill>
                  <a:srgbClr val="FF0000"/>
                </a:solidFill>
              </a:rPr>
              <a:t>systèmes d'immobilisation </a:t>
            </a:r>
            <a:r>
              <a:rPr lang="fr-FR" dirty="0"/>
              <a:t>après réduction ;</a:t>
            </a:r>
          </a:p>
          <a:p>
            <a:endParaRPr lang="fr-FR" dirty="0"/>
          </a:p>
          <a:p>
            <a:r>
              <a:rPr lang="fr-FR" dirty="0"/>
              <a:t>9° </a:t>
            </a:r>
            <a:r>
              <a:rPr lang="fr-FR" dirty="0">
                <a:solidFill>
                  <a:srgbClr val="FF0000"/>
                </a:solidFill>
              </a:rPr>
              <a:t>Transports sanitaires </a:t>
            </a:r>
            <a:r>
              <a:rPr lang="fr-FR" dirty="0"/>
              <a:t>:</a:t>
            </a:r>
          </a:p>
          <a:p>
            <a:r>
              <a:rPr lang="fr-FR" dirty="0"/>
              <a:t>a) Transports sanitaires urgents entre établissements de soins effectués</a:t>
            </a:r>
          </a:p>
          <a:p>
            <a:r>
              <a:rPr lang="fr-FR" dirty="0"/>
              <a:t>dans le cadre d'un service mobile d'urgence et de réanimation ;</a:t>
            </a:r>
          </a:p>
          <a:p>
            <a:r>
              <a:rPr lang="fr-FR" dirty="0"/>
              <a:t>b) Transports sanitaires médicalisés du lieu de la détresse vers un établissement de santé effectués dans le cadre d'un service mobile d'urgence et de réanimation ;</a:t>
            </a:r>
          </a:p>
          <a:p>
            <a:endParaRPr lang="fr-FR" dirty="0"/>
          </a:p>
          <a:p>
            <a:r>
              <a:rPr lang="fr-FR" dirty="0">
                <a:solidFill>
                  <a:srgbClr val="00B050"/>
                </a:solidFill>
              </a:rPr>
              <a:t>ATTENTION : il existe aussi des TIIH sous protocoles</a:t>
            </a:r>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4311-10</a:t>
            </a:r>
          </a:p>
        </p:txBody>
      </p:sp>
      <p:sp>
        <p:nvSpPr>
          <p:cNvPr id="14" name="ZoneTexte 13">
            <a:extLst>
              <a:ext uri="{FF2B5EF4-FFF2-40B4-BE49-F238E27FC236}">
                <a16:creationId xmlns:a16="http://schemas.microsoft.com/office/drawing/2014/main" id="{486BFF34-63A9-6A47-9F7D-F0D0CEBE326C}"/>
              </a:ext>
            </a:extLst>
          </p:cNvPr>
          <p:cNvSpPr txBox="1"/>
          <p:nvPr/>
        </p:nvSpPr>
        <p:spPr>
          <a:xfrm>
            <a:off x="9626061"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b="1" dirty="0">
                <a:solidFill>
                  <a:srgbClr val="FF0000"/>
                </a:solidFill>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37353976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259449"/>
            <a:ext cx="8606100" cy="2893100"/>
          </a:xfrm>
          <a:prstGeom prst="rect">
            <a:avLst/>
          </a:prstGeom>
        </p:spPr>
        <p:txBody>
          <a:bodyPr wrap="square">
            <a:spAutoFit/>
          </a:bodyPr>
          <a:lstStyle/>
          <a:p>
            <a:r>
              <a:rPr lang="fr-FR" dirty="0">
                <a:solidFill>
                  <a:srgbClr val="FF0000"/>
                </a:solidFill>
              </a:rPr>
              <a:t>L'infirmier ou l'infirmière, anesthésiste diplômé d'Etat, est seul habilité</a:t>
            </a:r>
            <a:r>
              <a:rPr lang="fr-FR" dirty="0"/>
              <a:t>, à condition qu'un médecin anesthésiste-réanimateur puisse intervenir à tout moment, et après qu’un médecin anesthésiste-réanimateur a examiné le patient et établi le protocole, à appliquer les techniques suivantes :</a:t>
            </a:r>
          </a:p>
          <a:p>
            <a:endParaRPr lang="fr-FR" dirty="0"/>
          </a:p>
          <a:p>
            <a:r>
              <a:rPr lang="fr-FR" dirty="0"/>
              <a:t>1°</a:t>
            </a:r>
            <a:r>
              <a:rPr lang="fr-FR" dirty="0">
                <a:solidFill>
                  <a:srgbClr val="FF0000"/>
                </a:solidFill>
              </a:rPr>
              <a:t>Anesthésie générale </a:t>
            </a:r>
            <a:r>
              <a:rPr lang="fr-FR" dirty="0"/>
              <a:t>;</a:t>
            </a:r>
          </a:p>
          <a:p>
            <a:endParaRPr lang="fr-FR" dirty="0"/>
          </a:p>
          <a:p>
            <a:r>
              <a:rPr lang="fr-FR" dirty="0"/>
              <a:t>2° </a:t>
            </a:r>
            <a:r>
              <a:rPr lang="fr-FR" dirty="0">
                <a:solidFill>
                  <a:srgbClr val="FF0000"/>
                </a:solidFill>
              </a:rPr>
              <a:t>Anesthésie locorégionale </a:t>
            </a:r>
            <a:r>
              <a:rPr lang="fr-FR" dirty="0"/>
              <a:t>et réinjections dans le cas où un dispositif a été mis en place par un médecin anesthésiste-réanimateur ;</a:t>
            </a:r>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4311-12</a:t>
            </a:r>
          </a:p>
        </p:txBody>
      </p:sp>
      <p:sp>
        <p:nvSpPr>
          <p:cNvPr id="14" name="ZoneTexte 13">
            <a:extLst>
              <a:ext uri="{FF2B5EF4-FFF2-40B4-BE49-F238E27FC236}">
                <a16:creationId xmlns:a16="http://schemas.microsoft.com/office/drawing/2014/main" id="{3849E42B-0409-7F46-BE45-EA54CF8FD741}"/>
              </a:ext>
            </a:extLst>
          </p:cNvPr>
          <p:cNvSpPr txBox="1"/>
          <p:nvPr/>
        </p:nvSpPr>
        <p:spPr>
          <a:xfrm>
            <a:off x="9594602"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b="1" dirty="0">
                <a:solidFill>
                  <a:srgbClr val="FF0000"/>
                </a:solidFill>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79938395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259449"/>
            <a:ext cx="8606100" cy="2893100"/>
          </a:xfrm>
          <a:prstGeom prst="rect">
            <a:avLst/>
          </a:prstGeom>
        </p:spPr>
        <p:txBody>
          <a:bodyPr wrap="square">
            <a:spAutoFit/>
          </a:bodyPr>
          <a:lstStyle/>
          <a:p>
            <a:pPr algn="just"/>
            <a:r>
              <a:rPr lang="fr-FR" dirty="0">
                <a:solidFill>
                  <a:srgbClr val="FF0000"/>
                </a:solidFill>
              </a:rPr>
              <a:t>Réanimation peropératoire</a:t>
            </a:r>
            <a:r>
              <a:rPr lang="fr-FR" dirty="0"/>
              <a:t>. Il accomplit les soins et peut, à l'initiative exclusive du médecin anesthésiste-réanimateur, réaliser les gestes techniques qui concourent à l'application du protocole. En salle de </a:t>
            </a:r>
            <a:r>
              <a:rPr lang="fr-FR" dirty="0">
                <a:solidFill>
                  <a:srgbClr val="FF0000"/>
                </a:solidFill>
              </a:rPr>
              <a:t>surveillance post interventionnelle</a:t>
            </a:r>
            <a:r>
              <a:rPr lang="fr-FR" dirty="0"/>
              <a:t>, il assure les actes relevant des techniques d'anesthésie citées aux 1°, 2° et 3° et est habilité à </a:t>
            </a:r>
            <a:r>
              <a:rPr lang="fr-FR" dirty="0">
                <a:solidFill>
                  <a:srgbClr val="FF0000"/>
                </a:solidFill>
              </a:rPr>
              <a:t>la prise en charge de la douleur</a:t>
            </a:r>
            <a:r>
              <a:rPr lang="fr-FR" dirty="0"/>
              <a:t> postopératoire relevant des mêmes techniques. Les transports sanitaires mentionnés à l'article R. 4311-10 sont réalisés en priorité par l'infirmier ou l'infirmière anesthésiste diplômé d'Etat. L'infirmier ou l'infirmière, en cours de formation préparant à ce diplôme, peut participer à ces activités en présence d'un infirmier anesthésiste diplômé d'Etat.</a:t>
            </a:r>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4311-12</a:t>
            </a:r>
          </a:p>
        </p:txBody>
      </p:sp>
      <p:sp>
        <p:nvSpPr>
          <p:cNvPr id="14" name="ZoneTexte 13">
            <a:extLst>
              <a:ext uri="{FF2B5EF4-FFF2-40B4-BE49-F238E27FC236}">
                <a16:creationId xmlns:a16="http://schemas.microsoft.com/office/drawing/2014/main" id="{E76F6F5E-A2A4-264F-8985-99308FCF70AA}"/>
              </a:ext>
            </a:extLst>
          </p:cNvPr>
          <p:cNvSpPr txBox="1"/>
          <p:nvPr/>
        </p:nvSpPr>
        <p:spPr>
          <a:xfrm>
            <a:off x="9835736"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b="1" dirty="0">
                <a:solidFill>
                  <a:srgbClr val="FF0000"/>
                </a:solidFill>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13426287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259449"/>
            <a:ext cx="8606100" cy="3170099"/>
          </a:xfrm>
          <a:prstGeom prst="rect">
            <a:avLst/>
          </a:prstGeom>
        </p:spPr>
        <p:txBody>
          <a:bodyPr wrap="square">
            <a:spAutoFit/>
          </a:bodyPr>
          <a:lstStyle/>
          <a:p>
            <a:pPr algn="just"/>
            <a:r>
              <a:rPr lang="fr-FR" dirty="0"/>
              <a:t>En </a:t>
            </a:r>
            <a:r>
              <a:rPr lang="fr-FR" dirty="0">
                <a:solidFill>
                  <a:srgbClr val="FF0000"/>
                </a:solidFill>
              </a:rPr>
              <a:t>l'absence d'un médecin, l'infirmier ou l'infirmière est habilité</a:t>
            </a:r>
            <a:r>
              <a:rPr lang="fr-FR" dirty="0"/>
              <a:t>, après avoir reconnu une situation comme relevant de l'</a:t>
            </a:r>
            <a:r>
              <a:rPr lang="fr-FR" dirty="0">
                <a:solidFill>
                  <a:srgbClr val="FF0000"/>
                </a:solidFill>
              </a:rPr>
              <a:t>urgence</a:t>
            </a:r>
            <a:r>
              <a:rPr lang="fr-FR" dirty="0"/>
              <a:t> ou de la détresse psychologique, à mettre en œuvre des </a:t>
            </a:r>
            <a:r>
              <a:rPr lang="fr-FR" dirty="0">
                <a:solidFill>
                  <a:srgbClr val="FF0000"/>
                </a:solidFill>
              </a:rPr>
              <a:t>protocoles</a:t>
            </a:r>
            <a:r>
              <a:rPr lang="fr-FR" dirty="0"/>
              <a:t> de soins d'urgence, préalablement écrits, datés et signés par le médecin responsable. Dans ce cas, l'infirmier ou l'infirmière accomplit les actes conservatoires nécessaires jusqu'à l'intervention d'un médecin. Ces actes doivent obligatoirement faire l'objet de sa part d'un compte rendu écrit, daté, signé, remis au médecin et annexé au dossier du patient. En cas d'urgence et en dehors de la mise en œuvre du protocole, l'infirmier ou l'infirmière </a:t>
            </a:r>
            <a:r>
              <a:rPr lang="fr-FR" dirty="0">
                <a:solidFill>
                  <a:srgbClr val="FF0000"/>
                </a:solidFill>
              </a:rPr>
              <a:t>décide des gestes à pratiquer </a:t>
            </a:r>
            <a:r>
              <a:rPr lang="fr-FR" dirty="0"/>
              <a:t>en attendant que puisse intervenir un médecin. Il prend toutes mesures en son pouvoir afin de diriger la personne vers la structure de soins la plus appropriée à son état.</a:t>
            </a:r>
          </a:p>
          <a:p>
            <a:pPr algn="just"/>
            <a:endParaRPr lang="fr-FR" sz="2000"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4311-14</a:t>
            </a:r>
          </a:p>
        </p:txBody>
      </p:sp>
      <p:sp>
        <p:nvSpPr>
          <p:cNvPr id="13" name="ZoneTexte 12">
            <a:extLst>
              <a:ext uri="{FF2B5EF4-FFF2-40B4-BE49-F238E27FC236}">
                <a16:creationId xmlns:a16="http://schemas.microsoft.com/office/drawing/2014/main" id="{7297F6A6-95D1-4E43-8F44-16C313AD2098}"/>
              </a:ext>
            </a:extLst>
          </p:cNvPr>
          <p:cNvSpPr txBox="1"/>
          <p:nvPr/>
        </p:nvSpPr>
        <p:spPr>
          <a:xfrm>
            <a:off x="9594602" y="0"/>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b="1" dirty="0">
                <a:solidFill>
                  <a:srgbClr val="FF0000"/>
                </a:solidFill>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69401561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sp>
        <p:nvSpPr>
          <p:cNvPr id="13" name="ZoneTexte 12">
            <a:extLst>
              <a:ext uri="{FF2B5EF4-FFF2-40B4-BE49-F238E27FC236}">
                <a16:creationId xmlns:a16="http://schemas.microsoft.com/office/drawing/2014/main" id="{7297F6A6-95D1-4E43-8F44-16C313AD2098}"/>
              </a:ext>
            </a:extLst>
          </p:cNvPr>
          <p:cNvSpPr txBox="1"/>
          <p:nvPr/>
        </p:nvSpPr>
        <p:spPr>
          <a:xfrm>
            <a:off x="9704597"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b="1" dirty="0">
                <a:solidFill>
                  <a:srgbClr val="FF0000"/>
                </a:solidFill>
                <a:latin typeface="Helvetica" pitchFamily="2" charset="0"/>
              </a:rPr>
              <a:t>Question ?</a:t>
            </a:r>
          </a:p>
        </p:txBody>
      </p:sp>
      <p:pic>
        <p:nvPicPr>
          <p:cNvPr id="14" name="Image 13">
            <a:extLst>
              <a:ext uri="{FF2B5EF4-FFF2-40B4-BE49-F238E27FC236}">
                <a16:creationId xmlns:a16="http://schemas.microsoft.com/office/drawing/2014/main" id="{FDB01C47-CA58-5C44-8CF5-57C6FF90EC0E}"/>
              </a:ext>
            </a:extLst>
          </p:cNvPr>
          <p:cNvPicPr>
            <a:picLocks noChangeAspect="1"/>
          </p:cNvPicPr>
          <p:nvPr/>
        </p:nvPicPr>
        <p:blipFill>
          <a:blip r:embed="rId4"/>
          <a:stretch>
            <a:fillRect/>
          </a:stretch>
        </p:blipFill>
        <p:spPr>
          <a:xfrm>
            <a:off x="3595027" y="1904214"/>
            <a:ext cx="5001946" cy="3902344"/>
          </a:xfrm>
          <a:prstGeom prst="rect">
            <a:avLst/>
          </a:prstGeom>
        </p:spPr>
      </p:pic>
      <p:sp>
        <p:nvSpPr>
          <p:cNvPr id="2" name="Bulle ronde 1">
            <a:extLst>
              <a:ext uri="{FF2B5EF4-FFF2-40B4-BE49-F238E27FC236}">
                <a16:creationId xmlns:a16="http://schemas.microsoft.com/office/drawing/2014/main" id="{BC63080C-DED1-1A46-BFB1-04CD206E2AAD}"/>
              </a:ext>
            </a:extLst>
          </p:cNvPr>
          <p:cNvSpPr/>
          <p:nvPr/>
        </p:nvSpPr>
        <p:spPr>
          <a:xfrm>
            <a:off x="700391" y="663242"/>
            <a:ext cx="3735422" cy="1240972"/>
          </a:xfrm>
          <a:prstGeom prst="wedgeEllipseCallout">
            <a:avLst>
              <a:gd name="adj1" fmla="val 55209"/>
              <a:gd name="adj2" fmla="val 111100"/>
            </a:avLst>
          </a:prstGeom>
          <a:solidFill>
            <a:srgbClr val="EE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t>QUESTION ?</a:t>
            </a:r>
          </a:p>
        </p:txBody>
      </p:sp>
    </p:spTree>
    <p:extLst>
      <p:ext uri="{BB962C8B-B14F-4D97-AF65-F5344CB8AC3E}">
        <p14:creationId xmlns:p14="http://schemas.microsoft.com/office/powerpoint/2010/main" val="2935623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7128B8-0D4E-C049-B2F6-14C869A18C29}"/>
              </a:ext>
            </a:extLst>
          </p:cNvPr>
          <p:cNvSpPr/>
          <p:nvPr/>
        </p:nvSpPr>
        <p:spPr>
          <a:xfrm>
            <a:off x="3507855" y="2321004"/>
            <a:ext cx="5176289" cy="2215991"/>
          </a:xfrm>
          <a:prstGeom prst="rect">
            <a:avLst/>
          </a:prstGeom>
          <a:noFill/>
          <a:ln>
            <a:noFill/>
          </a:ln>
        </p:spPr>
        <p:txBody>
          <a:bodyPr wrap="none" lIns="91440" tIns="45720" rIns="91440" bIns="45720">
            <a:spAutoFit/>
          </a:bodyPr>
          <a:lstStyle/>
          <a:p>
            <a:pPr algn="ctr"/>
            <a:r>
              <a:rPr lang="fr-FR" sz="13800" b="1" dirty="0">
                <a:ln w="6600">
                  <a:solidFill>
                    <a:srgbClr val="C00000"/>
                  </a:solidFill>
                  <a:prstDash val="solid"/>
                </a:ln>
                <a:solidFill>
                  <a:srgbClr val="FF0000"/>
                </a:solidFill>
                <a:effectLst>
                  <a:outerShdw dist="38100" dir="2700000" algn="tl" rotWithShape="0">
                    <a:schemeClr val="accent2"/>
                  </a:outerShdw>
                </a:effectLst>
              </a:rPr>
              <a:t>AFGSU</a:t>
            </a:r>
            <a:endParaRPr lang="fr-FR" sz="13800" b="1" cap="none" spc="0" dirty="0">
              <a:ln w="6600">
                <a:solidFill>
                  <a:srgbClr val="C00000"/>
                </a:solidFill>
                <a:prstDash val="solid"/>
              </a:ln>
              <a:solidFill>
                <a:srgbClr val="FF0000"/>
              </a:solidFill>
              <a:effectLst>
                <a:outerShdw dist="38100" dir="2700000" algn="tl" rotWithShape="0">
                  <a:schemeClr val="accent2"/>
                </a:outerShdw>
              </a:effectLst>
            </a:endParaRPr>
          </a:p>
        </p:txBody>
      </p:sp>
      <p:sp>
        <p:nvSpPr>
          <p:cNvPr id="6" name="ZoneTexte 5">
            <a:extLst>
              <a:ext uri="{FF2B5EF4-FFF2-40B4-BE49-F238E27FC236}">
                <a16:creationId xmlns:a16="http://schemas.microsoft.com/office/drawing/2014/main" id="{1453F964-C91C-4041-AE04-4A7F1A2C0A62}"/>
              </a:ext>
            </a:extLst>
          </p:cNvPr>
          <p:cNvSpPr txBox="1"/>
          <p:nvPr/>
        </p:nvSpPr>
        <p:spPr>
          <a:xfrm>
            <a:off x="2291783" y="1231658"/>
            <a:ext cx="7650108" cy="707886"/>
          </a:xfrm>
          <a:prstGeom prst="rect">
            <a:avLst/>
          </a:prstGeom>
          <a:noFill/>
        </p:spPr>
        <p:txBody>
          <a:bodyPr wrap="none" rtlCol="0">
            <a:spAutoFit/>
          </a:bodyPr>
          <a:lstStyle/>
          <a:p>
            <a:r>
              <a:rPr lang="fr-FR" sz="4000" b="1" dirty="0"/>
              <a:t>UE 4.3 S4 : CADRE REGLEMENTAIRE</a:t>
            </a:r>
          </a:p>
        </p:txBody>
      </p:sp>
      <p:pic>
        <p:nvPicPr>
          <p:cNvPr id="7" name="Image 6">
            <a:extLst>
              <a:ext uri="{FF2B5EF4-FFF2-40B4-BE49-F238E27FC236}">
                <a16:creationId xmlns:a16="http://schemas.microsoft.com/office/drawing/2014/main" id="{42D3ACED-0FB5-AC4C-BC77-1F1E6FC53CA6}"/>
              </a:ext>
            </a:extLst>
          </p:cNvPr>
          <p:cNvPicPr>
            <a:picLocks noChangeAspect="1"/>
          </p:cNvPicPr>
          <p:nvPr/>
        </p:nvPicPr>
        <p:blipFill>
          <a:blip r:embed="rId2"/>
          <a:stretch>
            <a:fillRect/>
          </a:stretch>
        </p:blipFill>
        <p:spPr>
          <a:xfrm>
            <a:off x="160867" y="5567658"/>
            <a:ext cx="2326536" cy="1154875"/>
          </a:xfrm>
          <a:prstGeom prst="rect">
            <a:avLst/>
          </a:prstGeom>
        </p:spPr>
      </p:pic>
      <p:sp>
        <p:nvSpPr>
          <p:cNvPr id="8" name="ZoneTexte 7">
            <a:extLst>
              <a:ext uri="{FF2B5EF4-FFF2-40B4-BE49-F238E27FC236}">
                <a16:creationId xmlns:a16="http://schemas.microsoft.com/office/drawing/2014/main" id="{308386E4-EA8E-A740-9952-9592568B4143}"/>
              </a:ext>
            </a:extLst>
          </p:cNvPr>
          <p:cNvSpPr txBox="1"/>
          <p:nvPr/>
        </p:nvSpPr>
        <p:spPr>
          <a:xfrm>
            <a:off x="4974441" y="5046134"/>
            <a:ext cx="2284793" cy="369332"/>
          </a:xfrm>
          <a:prstGeom prst="rect">
            <a:avLst/>
          </a:prstGeom>
          <a:noFill/>
        </p:spPr>
        <p:txBody>
          <a:bodyPr wrap="none" rtlCol="0">
            <a:spAutoFit/>
          </a:bodyPr>
          <a:lstStyle/>
          <a:p>
            <a:r>
              <a:rPr lang="fr-FR" dirty="0"/>
              <a:t>Mr CAVALIERI Frédéric</a:t>
            </a:r>
          </a:p>
        </p:txBody>
      </p:sp>
      <p:grpSp>
        <p:nvGrpSpPr>
          <p:cNvPr id="9" name="Groupe 8">
            <a:extLst>
              <a:ext uri="{FF2B5EF4-FFF2-40B4-BE49-F238E27FC236}">
                <a16:creationId xmlns:a16="http://schemas.microsoft.com/office/drawing/2014/main" id="{38EED260-8A85-4143-9AAB-66AEC7DDD183}"/>
              </a:ext>
            </a:extLst>
          </p:cNvPr>
          <p:cNvGrpSpPr/>
          <p:nvPr/>
        </p:nvGrpSpPr>
        <p:grpSpPr>
          <a:xfrm>
            <a:off x="8728601" y="5806558"/>
            <a:ext cx="3333991" cy="1038154"/>
            <a:chOff x="8728601" y="5806558"/>
            <a:chExt cx="3333991" cy="1038154"/>
          </a:xfrm>
        </p:grpSpPr>
        <p:pic>
          <p:nvPicPr>
            <p:cNvPr id="10" name="Image 9">
              <a:extLst>
                <a:ext uri="{FF2B5EF4-FFF2-40B4-BE49-F238E27FC236}">
                  <a16:creationId xmlns:a16="http://schemas.microsoft.com/office/drawing/2014/main" id="{ED3AFD4B-DF52-FE49-9BFC-3F16174E9731}"/>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1" name="ZoneTexte 10">
              <a:extLst>
                <a:ext uri="{FF2B5EF4-FFF2-40B4-BE49-F238E27FC236}">
                  <a16:creationId xmlns:a16="http://schemas.microsoft.com/office/drawing/2014/main" id="{CF56FA23-4756-5647-AA2C-5E961FE0D266}"/>
                </a:ext>
              </a:extLst>
            </p:cNvPr>
            <p:cNvSpPr txBox="1"/>
            <p:nvPr/>
          </p:nvSpPr>
          <p:spPr>
            <a:xfrm>
              <a:off x="9482220" y="6583102"/>
              <a:ext cx="1859805"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en </a:t>
              </a:r>
              <a:r>
                <a:rPr lang="fr-FR" sz="1100" b="1" dirty="0">
                  <a:solidFill>
                    <a:srgbClr val="FF0000"/>
                  </a:solidFill>
                </a:rPr>
                <a:t>S</a:t>
              </a:r>
              <a:r>
                <a:rPr lang="fr-FR" sz="1100" b="1" dirty="0"/>
                <a:t>ANTE</a:t>
              </a:r>
            </a:p>
          </p:txBody>
        </p:sp>
        <p:sp>
          <p:nvSpPr>
            <p:cNvPr id="12" name="Rectangle 11">
              <a:extLst>
                <a:ext uri="{FF2B5EF4-FFF2-40B4-BE49-F238E27FC236}">
                  <a16:creationId xmlns:a16="http://schemas.microsoft.com/office/drawing/2014/main" id="{AAD52098-0F73-154E-AB0D-1089B117768B}"/>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pic>
        <p:nvPicPr>
          <p:cNvPr id="2" name="Image 1">
            <a:extLst>
              <a:ext uri="{FF2B5EF4-FFF2-40B4-BE49-F238E27FC236}">
                <a16:creationId xmlns:a16="http://schemas.microsoft.com/office/drawing/2014/main" id="{1357F4AC-672B-6645-8390-F81D6F47902C}"/>
              </a:ext>
            </a:extLst>
          </p:cNvPr>
          <p:cNvPicPr>
            <a:picLocks noChangeAspect="1"/>
          </p:cNvPicPr>
          <p:nvPr/>
        </p:nvPicPr>
        <p:blipFill>
          <a:blip r:embed="rId4"/>
          <a:stretch>
            <a:fillRect/>
          </a:stretch>
        </p:blipFill>
        <p:spPr>
          <a:xfrm>
            <a:off x="3048000" y="1866900"/>
            <a:ext cx="6096000" cy="3124200"/>
          </a:xfrm>
          <a:prstGeom prst="rect">
            <a:avLst/>
          </a:prstGeom>
        </p:spPr>
      </p:pic>
    </p:spTree>
    <p:extLst>
      <p:ext uri="{BB962C8B-B14F-4D97-AF65-F5344CB8AC3E}">
        <p14:creationId xmlns:p14="http://schemas.microsoft.com/office/powerpoint/2010/main" val="277152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750" fill="hold"/>
                                        <p:tgtEl>
                                          <p:spTgt spid="2"/>
                                        </p:tgtEl>
                                        <p:attrNameLst>
                                          <p:attrName>ppt_w</p:attrName>
                                        </p:attrNameLst>
                                      </p:cBhvr>
                                      <p:tavLst>
                                        <p:tav tm="0">
                                          <p:val>
                                            <p:fltVal val="0"/>
                                          </p:val>
                                        </p:tav>
                                        <p:tav tm="100000">
                                          <p:val>
                                            <p:strVal val="#ppt_w"/>
                                          </p:val>
                                        </p:tav>
                                      </p:tavLst>
                                    </p:anim>
                                    <p:anim calcmode="lin" valueType="num">
                                      <p:cBhvr>
                                        <p:cTn id="8" dur="4750" fill="hold"/>
                                        <p:tgtEl>
                                          <p:spTgt spid="2"/>
                                        </p:tgtEl>
                                        <p:attrNameLst>
                                          <p:attrName>ppt_h</p:attrName>
                                        </p:attrNameLst>
                                      </p:cBhvr>
                                      <p:tavLst>
                                        <p:tav tm="0">
                                          <p:val>
                                            <p:fltVal val="0"/>
                                          </p:val>
                                        </p:tav>
                                        <p:tav tm="100000">
                                          <p:val>
                                            <p:strVal val="#ppt_h"/>
                                          </p:val>
                                        </p:tav>
                                      </p:tavLst>
                                    </p:anim>
                                    <p:animEffect transition="in" filter="fade">
                                      <p:cBhvr>
                                        <p:cTn id="9" dur="4750"/>
                                        <p:tgtEl>
                                          <p:spTgt spid="2"/>
                                        </p:tgtEl>
                                      </p:cBhvr>
                                    </p:animEffect>
                                  </p:childTnLst>
                                </p:cTn>
                              </p:par>
                            </p:childTnLst>
                          </p:cTn>
                        </p:par>
                        <p:par>
                          <p:cTn id="10" fill="hold">
                            <p:stCondLst>
                              <p:cond delay="4750"/>
                            </p:stCondLst>
                            <p:childTnLst>
                              <p:par>
                                <p:cTn id="11" presetID="6" presetClass="emph" presetSubtype="0" fill="hold" nodeType="afterEffect">
                                  <p:stCondLst>
                                    <p:cond delay="0"/>
                                  </p:stCondLst>
                                  <p:childTnLst>
                                    <p:animScale>
                                      <p:cBhvr>
                                        <p:cTn id="12" dur="35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7128B8-0D4E-C049-B2F6-14C869A18C29}"/>
              </a:ext>
            </a:extLst>
          </p:cNvPr>
          <p:cNvSpPr/>
          <p:nvPr/>
        </p:nvSpPr>
        <p:spPr>
          <a:xfrm>
            <a:off x="2931388" y="266420"/>
            <a:ext cx="6329233" cy="830997"/>
          </a:xfrm>
          <a:prstGeom prst="rect">
            <a:avLst/>
          </a:prstGeom>
          <a:solidFill>
            <a:schemeClr val="bg1"/>
          </a:solidFill>
          <a:ln>
            <a:noFill/>
          </a:ln>
        </p:spPr>
        <p:txBody>
          <a:bodyPr wrap="none" lIns="91440" tIns="45720" rIns="91440" bIns="45720">
            <a:spAutoFit/>
          </a:bodyPr>
          <a:lstStyle/>
          <a:p>
            <a:pPr algn="ctr"/>
            <a:r>
              <a:rPr lang="fr-FR" sz="48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4800" b="1" cap="none" spc="0" dirty="0">
              <a:ln w="6600">
                <a:solidFill>
                  <a:srgbClr val="C00000"/>
                </a:solidFill>
                <a:prstDash val="solid"/>
              </a:ln>
              <a:solidFill>
                <a:srgbClr val="FF0000"/>
              </a:solidFill>
              <a:effectLst>
                <a:outerShdw dist="38100" dir="2700000" algn="tl" rotWithShape="0">
                  <a:schemeClr val="accent2"/>
                </a:outerShdw>
              </a:effectLst>
            </a:endParaRPr>
          </a:p>
        </p:txBody>
      </p:sp>
      <p:pic>
        <p:nvPicPr>
          <p:cNvPr id="7" name="Image 6">
            <a:extLst>
              <a:ext uri="{FF2B5EF4-FFF2-40B4-BE49-F238E27FC236}">
                <a16:creationId xmlns:a16="http://schemas.microsoft.com/office/drawing/2014/main" id="{42D3ACED-0FB5-AC4C-BC77-1F1E6FC53CA6}"/>
              </a:ext>
            </a:extLst>
          </p:cNvPr>
          <p:cNvPicPr>
            <a:picLocks noChangeAspect="1"/>
          </p:cNvPicPr>
          <p:nvPr/>
        </p:nvPicPr>
        <p:blipFill>
          <a:blip r:embed="rId2"/>
          <a:stretch>
            <a:fillRect/>
          </a:stretch>
        </p:blipFill>
        <p:spPr>
          <a:xfrm>
            <a:off x="160867" y="5567658"/>
            <a:ext cx="2326536" cy="1154875"/>
          </a:xfrm>
          <a:prstGeom prst="rect">
            <a:avLst/>
          </a:prstGeom>
        </p:spPr>
      </p:pic>
      <p:sp>
        <p:nvSpPr>
          <p:cNvPr id="8" name="ZoneTexte 7">
            <a:extLst>
              <a:ext uri="{FF2B5EF4-FFF2-40B4-BE49-F238E27FC236}">
                <a16:creationId xmlns:a16="http://schemas.microsoft.com/office/drawing/2014/main" id="{308386E4-EA8E-A740-9952-9592568B4143}"/>
              </a:ext>
            </a:extLst>
          </p:cNvPr>
          <p:cNvSpPr txBox="1"/>
          <p:nvPr/>
        </p:nvSpPr>
        <p:spPr>
          <a:xfrm>
            <a:off x="4959833" y="6145094"/>
            <a:ext cx="2284793" cy="369332"/>
          </a:xfrm>
          <a:prstGeom prst="rect">
            <a:avLst/>
          </a:prstGeom>
          <a:noFill/>
        </p:spPr>
        <p:txBody>
          <a:bodyPr wrap="none" rtlCol="0">
            <a:spAutoFit/>
          </a:bodyPr>
          <a:lstStyle/>
          <a:p>
            <a:r>
              <a:rPr lang="fr-FR" dirty="0"/>
              <a:t>Mr CAVALIERI Frédéric</a:t>
            </a:r>
          </a:p>
        </p:txBody>
      </p:sp>
      <p:grpSp>
        <p:nvGrpSpPr>
          <p:cNvPr id="9" name="Groupe 8">
            <a:extLst>
              <a:ext uri="{FF2B5EF4-FFF2-40B4-BE49-F238E27FC236}">
                <a16:creationId xmlns:a16="http://schemas.microsoft.com/office/drawing/2014/main" id="{38EED260-8A85-4143-9AAB-66AEC7DDD183}"/>
              </a:ext>
            </a:extLst>
          </p:cNvPr>
          <p:cNvGrpSpPr/>
          <p:nvPr/>
        </p:nvGrpSpPr>
        <p:grpSpPr>
          <a:xfrm>
            <a:off x="8728601" y="5806558"/>
            <a:ext cx="3333991" cy="1038154"/>
            <a:chOff x="8728601" y="5806558"/>
            <a:chExt cx="3333991" cy="1038154"/>
          </a:xfrm>
        </p:grpSpPr>
        <p:pic>
          <p:nvPicPr>
            <p:cNvPr id="10" name="Image 9">
              <a:extLst>
                <a:ext uri="{FF2B5EF4-FFF2-40B4-BE49-F238E27FC236}">
                  <a16:creationId xmlns:a16="http://schemas.microsoft.com/office/drawing/2014/main" id="{ED3AFD4B-DF52-FE49-9BFC-3F16174E9731}"/>
                </a:ext>
              </a:extLst>
            </p:cNvPr>
            <p:cNvPicPr>
              <a:picLocks noChangeAspect="1"/>
            </p:cNvPicPr>
            <p:nvPr/>
          </p:nvPicPr>
          <p:blipFill rotWithShape="1">
            <a:blip r:embed="rId3"/>
            <a:srcRect t="20345" b="26512"/>
            <a:stretch/>
          </p:blipFill>
          <p:spPr>
            <a:xfrm>
              <a:off x="9411758" y="5806558"/>
              <a:ext cx="2619375" cy="846667"/>
            </a:xfrm>
            <a:prstGeom prst="rect">
              <a:avLst/>
            </a:prstGeom>
            <a:noFill/>
          </p:spPr>
        </p:pic>
        <p:sp>
          <p:nvSpPr>
            <p:cNvPr id="11" name="ZoneTexte 10">
              <a:extLst>
                <a:ext uri="{FF2B5EF4-FFF2-40B4-BE49-F238E27FC236}">
                  <a16:creationId xmlns:a16="http://schemas.microsoft.com/office/drawing/2014/main" id="{CF56FA23-4756-5647-AA2C-5E961FE0D266}"/>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2" name="Rectangle 11">
              <a:extLst>
                <a:ext uri="{FF2B5EF4-FFF2-40B4-BE49-F238E27FC236}">
                  <a16:creationId xmlns:a16="http://schemas.microsoft.com/office/drawing/2014/main" id="{AAD52098-0F73-154E-AB0D-1089B117768B}"/>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pic>
        <p:nvPicPr>
          <p:cNvPr id="18" name="Image 17">
            <a:extLst>
              <a:ext uri="{FF2B5EF4-FFF2-40B4-BE49-F238E27FC236}">
                <a16:creationId xmlns:a16="http://schemas.microsoft.com/office/drawing/2014/main" id="{F53198DD-885C-2F4C-AD71-EE67986327AD}"/>
              </a:ext>
            </a:extLst>
          </p:cNvPr>
          <p:cNvPicPr>
            <a:picLocks noChangeAspect="1"/>
          </p:cNvPicPr>
          <p:nvPr/>
        </p:nvPicPr>
        <p:blipFill>
          <a:blip r:embed="rId4"/>
          <a:stretch>
            <a:fillRect/>
          </a:stretch>
        </p:blipFill>
        <p:spPr>
          <a:xfrm>
            <a:off x="3108558" y="1654760"/>
            <a:ext cx="5974884" cy="3609826"/>
          </a:xfrm>
          <a:prstGeom prst="rect">
            <a:avLst/>
          </a:prstGeom>
        </p:spPr>
      </p:pic>
    </p:spTree>
    <p:extLst>
      <p:ext uri="{BB962C8B-B14F-4D97-AF65-F5344CB8AC3E}">
        <p14:creationId xmlns:p14="http://schemas.microsoft.com/office/powerpoint/2010/main" val="1942123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7128B8-0D4E-C049-B2F6-14C869A18C29}"/>
              </a:ext>
            </a:extLst>
          </p:cNvPr>
          <p:cNvSpPr/>
          <p:nvPr/>
        </p:nvSpPr>
        <p:spPr>
          <a:xfrm>
            <a:off x="2161082" y="2321004"/>
            <a:ext cx="7869847" cy="1015663"/>
          </a:xfrm>
          <a:prstGeom prst="rect">
            <a:avLst/>
          </a:prstGeom>
          <a:noFill/>
          <a:ln>
            <a:noFill/>
          </a:ln>
        </p:spPr>
        <p:txBody>
          <a:bodyPr wrap="none" lIns="91440" tIns="45720" rIns="91440" bIns="45720">
            <a:spAutoFit/>
          </a:bodyPr>
          <a:lstStyle/>
          <a:p>
            <a:pPr algn="ctr"/>
            <a:r>
              <a:rPr lang="fr-FR" sz="6000" b="1" dirty="0">
                <a:ln w="6600">
                  <a:solidFill>
                    <a:srgbClr val="C00000"/>
                  </a:solidFill>
                  <a:prstDash val="solid"/>
                </a:ln>
                <a:solidFill>
                  <a:srgbClr val="FF0000"/>
                </a:solidFill>
                <a:effectLst>
                  <a:outerShdw dist="38100" dir="2700000" algn="tl" rotWithShape="0">
                    <a:schemeClr val="accent2"/>
                  </a:outerShdw>
                </a:effectLst>
              </a:rPr>
              <a:t>CADRE REGLEMENTAIRE</a:t>
            </a:r>
          </a:p>
        </p:txBody>
      </p:sp>
      <p:sp>
        <p:nvSpPr>
          <p:cNvPr id="2" name="ZoneTexte 1">
            <a:extLst>
              <a:ext uri="{FF2B5EF4-FFF2-40B4-BE49-F238E27FC236}">
                <a16:creationId xmlns:a16="http://schemas.microsoft.com/office/drawing/2014/main" id="{D9CBBBC9-04B2-A844-9E4C-19DAF5E12E14}"/>
              </a:ext>
            </a:extLst>
          </p:cNvPr>
          <p:cNvSpPr txBox="1"/>
          <p:nvPr/>
        </p:nvSpPr>
        <p:spPr>
          <a:xfrm>
            <a:off x="4148093" y="1943945"/>
            <a:ext cx="3895810" cy="4524315"/>
          </a:xfrm>
          <a:prstGeom prst="rect">
            <a:avLst/>
          </a:prstGeom>
          <a:noFill/>
        </p:spPr>
        <p:txBody>
          <a:bodyPr wrap="none" rtlCol="0">
            <a:spAutoFit/>
          </a:bodyPr>
          <a:lstStyle/>
          <a:p>
            <a:pPr marL="457200" indent="-457200">
              <a:buFont typeface="Wingdings" pitchFamily="2" charset="2"/>
              <a:buChar char="v"/>
            </a:pPr>
            <a:r>
              <a:rPr lang="fr-FR" sz="3200" dirty="0">
                <a:latin typeface="Helvetica" pitchFamily="2" charset="0"/>
              </a:rPr>
              <a:t>Article R. 4311-2</a:t>
            </a:r>
          </a:p>
          <a:p>
            <a:pPr marL="457200" indent="-457200">
              <a:buFont typeface="Wingdings" pitchFamily="2" charset="2"/>
              <a:buChar char="v"/>
            </a:pPr>
            <a:r>
              <a:rPr lang="fr-FR" sz="3200" dirty="0">
                <a:latin typeface="Helvetica" pitchFamily="2" charset="0"/>
              </a:rPr>
              <a:t>Article R. 4311-5</a:t>
            </a:r>
          </a:p>
          <a:p>
            <a:pPr marL="457200" indent="-457200">
              <a:buFont typeface="Wingdings" pitchFamily="2" charset="2"/>
              <a:buChar char="v"/>
            </a:pPr>
            <a:r>
              <a:rPr lang="fr-FR" sz="3200" dirty="0">
                <a:latin typeface="Helvetica" pitchFamily="2" charset="0"/>
              </a:rPr>
              <a:t>Article R. 4311-7</a:t>
            </a:r>
          </a:p>
          <a:p>
            <a:pPr marL="457200" indent="-457200">
              <a:buFont typeface="Wingdings" pitchFamily="2" charset="2"/>
              <a:buChar char="v"/>
            </a:pPr>
            <a:r>
              <a:rPr lang="fr-FR" sz="3200" dirty="0">
                <a:latin typeface="Helvetica" pitchFamily="2" charset="0"/>
              </a:rPr>
              <a:t>Article R. 4311-8</a:t>
            </a:r>
          </a:p>
          <a:p>
            <a:pPr marL="457200" indent="-457200">
              <a:buFont typeface="Wingdings" pitchFamily="2" charset="2"/>
              <a:buChar char="v"/>
            </a:pPr>
            <a:r>
              <a:rPr lang="fr-FR" sz="3200" dirty="0">
                <a:latin typeface="Helvetica" pitchFamily="2" charset="0"/>
              </a:rPr>
              <a:t>Article R. 4311-9</a:t>
            </a:r>
          </a:p>
          <a:p>
            <a:pPr marL="457200" indent="-457200">
              <a:buFont typeface="Wingdings" pitchFamily="2" charset="2"/>
              <a:buChar char="v"/>
            </a:pPr>
            <a:r>
              <a:rPr lang="fr-FR" sz="3200" dirty="0">
                <a:latin typeface="Helvetica" pitchFamily="2" charset="0"/>
              </a:rPr>
              <a:t>Article R. 4311-10</a:t>
            </a:r>
          </a:p>
          <a:p>
            <a:pPr marL="457200" indent="-457200">
              <a:buFont typeface="Wingdings" pitchFamily="2" charset="2"/>
              <a:buChar char="v"/>
            </a:pPr>
            <a:r>
              <a:rPr lang="fr-FR" sz="3200" dirty="0">
                <a:latin typeface="Helvetica" pitchFamily="2" charset="0"/>
              </a:rPr>
              <a:t>Article R. 4311-12</a:t>
            </a:r>
          </a:p>
          <a:p>
            <a:pPr marL="457200" indent="-457200">
              <a:buFont typeface="Wingdings" pitchFamily="2" charset="2"/>
              <a:buChar char="v"/>
            </a:pPr>
            <a:r>
              <a:rPr lang="fr-FR" sz="3200" dirty="0">
                <a:latin typeface="Helvetica" pitchFamily="2" charset="0"/>
              </a:rPr>
              <a:t>Article R. 4311-14</a:t>
            </a:r>
          </a:p>
          <a:p>
            <a:pPr marL="457200" indent="-457200">
              <a:buFont typeface="Wingdings" pitchFamily="2" charset="2"/>
              <a:buChar char="v"/>
            </a:pPr>
            <a:r>
              <a:rPr lang="fr-FR" sz="3200" dirty="0"/>
              <a:t>Question ?</a:t>
            </a:r>
          </a:p>
        </p:txBody>
      </p:sp>
      <p:sp>
        <p:nvSpPr>
          <p:cNvPr id="6" name="ZoneTexte 5">
            <a:extLst>
              <a:ext uri="{FF2B5EF4-FFF2-40B4-BE49-F238E27FC236}">
                <a16:creationId xmlns:a16="http://schemas.microsoft.com/office/drawing/2014/main" id="{1453F964-C91C-4041-AE04-4A7F1A2C0A62}"/>
              </a:ext>
            </a:extLst>
          </p:cNvPr>
          <p:cNvSpPr txBox="1"/>
          <p:nvPr/>
        </p:nvSpPr>
        <p:spPr>
          <a:xfrm>
            <a:off x="5434599" y="697498"/>
            <a:ext cx="1322798" cy="707886"/>
          </a:xfrm>
          <a:prstGeom prst="rect">
            <a:avLst/>
          </a:prstGeom>
          <a:noFill/>
        </p:spPr>
        <p:txBody>
          <a:bodyPr wrap="none" rtlCol="0">
            <a:spAutoFit/>
          </a:bodyPr>
          <a:lstStyle/>
          <a:p>
            <a:r>
              <a:rPr lang="fr-FR" sz="4000" b="1" u="sng" dirty="0"/>
              <a:t>PLAN</a:t>
            </a:r>
          </a:p>
        </p:txBody>
      </p:sp>
      <p:pic>
        <p:nvPicPr>
          <p:cNvPr id="3" name="Image 2">
            <a:extLst>
              <a:ext uri="{FF2B5EF4-FFF2-40B4-BE49-F238E27FC236}">
                <a16:creationId xmlns:a16="http://schemas.microsoft.com/office/drawing/2014/main" id="{463973AB-9B74-0343-8222-CD3F3754BB28}"/>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BFCF9E21-910F-9347-B479-FD8CC17D1F16}"/>
              </a:ext>
            </a:extLst>
          </p:cNvPr>
          <p:cNvGrpSpPr/>
          <p:nvPr/>
        </p:nvGrpSpPr>
        <p:grpSpPr>
          <a:xfrm>
            <a:off x="8728601" y="5806558"/>
            <a:ext cx="3333991" cy="1038154"/>
            <a:chOff x="8728601" y="5806558"/>
            <a:chExt cx="3333991" cy="1038154"/>
          </a:xfrm>
        </p:grpSpPr>
        <p:pic>
          <p:nvPicPr>
            <p:cNvPr id="13" name="Image 12">
              <a:extLst>
                <a:ext uri="{FF2B5EF4-FFF2-40B4-BE49-F238E27FC236}">
                  <a16:creationId xmlns:a16="http://schemas.microsoft.com/office/drawing/2014/main" id="{8CFA636E-44E8-DC4A-8EE3-0D121AEF98C5}"/>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4" name="ZoneTexte 13">
              <a:extLst>
                <a:ext uri="{FF2B5EF4-FFF2-40B4-BE49-F238E27FC236}">
                  <a16:creationId xmlns:a16="http://schemas.microsoft.com/office/drawing/2014/main" id="{1EBA3143-AA80-2749-B8F5-27547DD618C2}"/>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5" name="Rectangle 14">
              <a:extLst>
                <a:ext uri="{FF2B5EF4-FFF2-40B4-BE49-F238E27FC236}">
                  <a16:creationId xmlns:a16="http://schemas.microsoft.com/office/drawing/2014/main" id="{AAB45877-3F8F-F943-AB3D-AD783C9FC985}"/>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pic>
        <p:nvPicPr>
          <p:cNvPr id="10" name="Image 9">
            <a:extLst>
              <a:ext uri="{FF2B5EF4-FFF2-40B4-BE49-F238E27FC236}">
                <a16:creationId xmlns:a16="http://schemas.microsoft.com/office/drawing/2014/main" id="{C3B8FB53-C9EB-2C4E-8AF1-DAA395D83848}"/>
              </a:ext>
            </a:extLst>
          </p:cNvPr>
          <p:cNvPicPr>
            <a:picLocks noChangeAspect="1"/>
          </p:cNvPicPr>
          <p:nvPr/>
        </p:nvPicPr>
        <p:blipFill>
          <a:blip r:embed="rId4"/>
          <a:stretch>
            <a:fillRect/>
          </a:stretch>
        </p:blipFill>
        <p:spPr>
          <a:xfrm>
            <a:off x="9309962" y="116057"/>
            <a:ext cx="2810256" cy="2107692"/>
          </a:xfrm>
          <a:prstGeom prst="rect">
            <a:avLst/>
          </a:prstGeom>
        </p:spPr>
      </p:pic>
    </p:spTree>
    <p:extLst>
      <p:ext uri="{BB962C8B-B14F-4D97-AF65-F5344CB8AC3E}">
        <p14:creationId xmlns:p14="http://schemas.microsoft.com/office/powerpoint/2010/main" val="2195607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1" nodeType="clickEffect">
                                  <p:stCondLst>
                                    <p:cond delay="0"/>
                                  </p:stCondLst>
                                  <p:childTnLst>
                                    <p:animScale>
                                      <p:cBhvr>
                                        <p:cTn id="6" dur="250" fill="hold"/>
                                        <p:tgtEl>
                                          <p:spTgt spid="5"/>
                                        </p:tgtEl>
                                      </p:cBhvr>
                                      <p:by x="50000" y="50000"/>
                                    </p:animScale>
                                  </p:childTnLst>
                                </p:cTn>
                              </p:par>
                              <p:par>
                                <p:cTn id="7" presetID="0" presetClass="path" presetSubtype="0" accel="50000" decel="50000" fill="hold" grpId="0" nodeType="withEffect">
                                  <p:stCondLst>
                                    <p:cond delay="0"/>
                                  </p:stCondLst>
                                  <p:childTnLst>
                                    <p:animMotion origin="layout" path="M 0 0 L -0.29596 -0.36597 " pathEditMode="relative" rAng="0" ptsTypes="AA">
                                      <p:cBhvr>
                                        <p:cTn id="8" dur="1500" fill="hold"/>
                                        <p:tgtEl>
                                          <p:spTgt spid="5"/>
                                        </p:tgtEl>
                                        <p:attrNameLst>
                                          <p:attrName>ppt_x</p:attrName>
                                          <p:attrName>ppt_y</p:attrName>
                                        </p:attrNameLst>
                                      </p:cBhvr>
                                      <p:rCtr x="-14805" y="-18310"/>
                                    </p:animMotion>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sp>
        <p:nvSpPr>
          <p:cNvPr id="5" name="Rectangle 4">
            <a:extLst>
              <a:ext uri="{FF2B5EF4-FFF2-40B4-BE49-F238E27FC236}">
                <a16:creationId xmlns:a16="http://schemas.microsoft.com/office/drawing/2014/main" id="{457A3FAF-EED2-6440-B830-4423E63A1816}"/>
              </a:ext>
            </a:extLst>
          </p:cNvPr>
          <p:cNvSpPr/>
          <p:nvPr/>
        </p:nvSpPr>
        <p:spPr>
          <a:xfrm>
            <a:off x="-830038" y="-23361"/>
            <a:ext cx="6502400"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p>
        </p:txBody>
      </p:sp>
      <p:sp>
        <p:nvSpPr>
          <p:cNvPr id="6" name="ZoneTexte 5">
            <a:extLst>
              <a:ext uri="{FF2B5EF4-FFF2-40B4-BE49-F238E27FC236}">
                <a16:creationId xmlns:a16="http://schemas.microsoft.com/office/drawing/2014/main" id="{68619304-389A-E343-BF7B-EDA9B5E3B27E}"/>
              </a:ext>
            </a:extLst>
          </p:cNvPr>
          <p:cNvSpPr txBox="1"/>
          <p:nvPr/>
        </p:nvSpPr>
        <p:spPr>
          <a:xfrm>
            <a:off x="4148095" y="2063519"/>
            <a:ext cx="3895810" cy="5016758"/>
          </a:xfrm>
          <a:prstGeom prst="rect">
            <a:avLst/>
          </a:prstGeom>
          <a:noFill/>
        </p:spPr>
        <p:txBody>
          <a:bodyPr wrap="none" rtlCol="0">
            <a:spAutoFit/>
          </a:bodyPr>
          <a:lstStyle/>
          <a:p>
            <a:pPr marL="457200" indent="-457200">
              <a:buFont typeface="Wingdings" pitchFamily="2" charset="2"/>
              <a:buChar char="v"/>
            </a:pPr>
            <a:r>
              <a:rPr lang="fr-FR" sz="3200" dirty="0">
                <a:latin typeface="Helvetica" pitchFamily="2" charset="0"/>
              </a:rPr>
              <a:t>Article R. 4311-2</a:t>
            </a:r>
          </a:p>
          <a:p>
            <a:pPr marL="457200" indent="-457200">
              <a:buFont typeface="Wingdings" pitchFamily="2" charset="2"/>
              <a:buChar char="v"/>
            </a:pPr>
            <a:r>
              <a:rPr lang="fr-FR" sz="3200" dirty="0">
                <a:latin typeface="Helvetica" pitchFamily="2" charset="0"/>
              </a:rPr>
              <a:t>Article R. 4311-5</a:t>
            </a:r>
          </a:p>
          <a:p>
            <a:pPr marL="457200" indent="-457200">
              <a:buFont typeface="Wingdings" pitchFamily="2" charset="2"/>
              <a:buChar char="v"/>
            </a:pPr>
            <a:r>
              <a:rPr lang="fr-FR" sz="3200" dirty="0">
                <a:latin typeface="Helvetica" pitchFamily="2" charset="0"/>
              </a:rPr>
              <a:t>Article R. 4311-7</a:t>
            </a:r>
          </a:p>
          <a:p>
            <a:pPr marL="457200" indent="-457200">
              <a:buFont typeface="Wingdings" pitchFamily="2" charset="2"/>
              <a:buChar char="v"/>
            </a:pPr>
            <a:r>
              <a:rPr lang="fr-FR" sz="3200" dirty="0">
                <a:latin typeface="Helvetica" pitchFamily="2" charset="0"/>
              </a:rPr>
              <a:t>Article R. 4311-8</a:t>
            </a:r>
          </a:p>
          <a:p>
            <a:pPr marL="457200" indent="-457200">
              <a:buFont typeface="Wingdings" pitchFamily="2" charset="2"/>
              <a:buChar char="v"/>
            </a:pPr>
            <a:r>
              <a:rPr lang="fr-FR" sz="3200" dirty="0">
                <a:latin typeface="Helvetica" pitchFamily="2" charset="0"/>
              </a:rPr>
              <a:t>Article R. 4311-9</a:t>
            </a:r>
          </a:p>
          <a:p>
            <a:pPr marL="457200" indent="-457200">
              <a:buFont typeface="Wingdings" pitchFamily="2" charset="2"/>
              <a:buChar char="v"/>
            </a:pPr>
            <a:r>
              <a:rPr lang="fr-FR" sz="3200" dirty="0">
                <a:latin typeface="Helvetica" pitchFamily="2" charset="0"/>
              </a:rPr>
              <a:t>Article R. 4311-10</a:t>
            </a:r>
          </a:p>
          <a:p>
            <a:pPr marL="457200" indent="-457200">
              <a:buFont typeface="Wingdings" pitchFamily="2" charset="2"/>
              <a:buChar char="v"/>
            </a:pPr>
            <a:r>
              <a:rPr lang="fr-FR" sz="3200" dirty="0">
                <a:latin typeface="Helvetica" pitchFamily="2" charset="0"/>
              </a:rPr>
              <a:t>Article R. 4311-12</a:t>
            </a:r>
          </a:p>
          <a:p>
            <a:pPr marL="457200" indent="-457200">
              <a:buFont typeface="Wingdings" pitchFamily="2" charset="2"/>
              <a:buChar char="v"/>
            </a:pPr>
            <a:r>
              <a:rPr lang="fr-FR" sz="3200" dirty="0">
                <a:latin typeface="Helvetica" pitchFamily="2" charset="0"/>
              </a:rPr>
              <a:t>Article R. 4311-14</a:t>
            </a:r>
          </a:p>
          <a:p>
            <a:pPr marL="457200" indent="-457200">
              <a:buFont typeface="Wingdings" pitchFamily="2" charset="2"/>
              <a:buChar char="v"/>
            </a:pPr>
            <a:r>
              <a:rPr lang="fr-FR" sz="3200" dirty="0"/>
              <a:t>Question ?</a:t>
            </a:r>
          </a:p>
          <a:p>
            <a:pPr marL="457200" indent="-457200">
              <a:buFont typeface="Wingdings" pitchFamily="2" charset="2"/>
              <a:buChar char="v"/>
            </a:pPr>
            <a:endParaRPr lang="fr-FR" sz="3200" dirty="0"/>
          </a:p>
        </p:txBody>
      </p:sp>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Tree>
    <p:extLst>
      <p:ext uri="{BB962C8B-B14F-4D97-AF65-F5344CB8AC3E}">
        <p14:creationId xmlns:p14="http://schemas.microsoft.com/office/powerpoint/2010/main" val="15780634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1" nodeType="withEffect">
                                  <p:stCondLst>
                                    <p:cond delay="0"/>
                                  </p:stCondLst>
                                  <p:childTnLst>
                                    <p:animScale>
                                      <p:cBhvr>
                                        <p:cTn id="6" dur="2000" fill="hold"/>
                                        <p:tgtEl>
                                          <p:spTgt spid="6"/>
                                        </p:tgtEl>
                                      </p:cBhvr>
                                      <p:by x="50000" y="50000"/>
                                    </p:animScale>
                                  </p:childTnLst>
                                </p:cTn>
                              </p:par>
                              <p:par>
                                <p:cTn id="7" presetID="0" presetClass="path" presetSubtype="0" accel="50000" decel="50000" fill="hold" grpId="0" nodeType="withEffect">
                                  <p:stCondLst>
                                    <p:cond delay="0"/>
                                  </p:stCondLst>
                                  <p:childTnLst>
                                    <p:animMotion origin="layout" path="M 0 3.33333E-6 L 0.38581 -0.50209 " pathEditMode="relative" rAng="0" ptsTypes="AA">
                                      <p:cBhvr>
                                        <p:cTn id="8" dur="2000" fill="hold"/>
                                        <p:tgtEl>
                                          <p:spTgt spid="6"/>
                                        </p:tgtEl>
                                        <p:attrNameLst>
                                          <p:attrName>ppt_x</p:attrName>
                                          <p:attrName>ppt_y</p:attrName>
                                        </p:attrNameLst>
                                      </p:cBhvr>
                                      <p:rCtr x="19284" y="-25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1959851"/>
            <a:ext cx="8606100" cy="3139321"/>
          </a:xfrm>
          <a:prstGeom prst="rect">
            <a:avLst/>
          </a:prstGeom>
        </p:spPr>
        <p:txBody>
          <a:bodyPr wrap="square">
            <a:spAutoFit/>
          </a:bodyPr>
          <a:lstStyle/>
          <a:p>
            <a:pPr algn="just"/>
            <a:r>
              <a:rPr lang="fr-FR" dirty="0">
                <a:latin typeface="Helvetica" pitchFamily="2" charset="0"/>
              </a:rPr>
              <a:t>Les soins infirmiers, préventifs, curatifs ou palliatifs, intègrent </a:t>
            </a:r>
            <a:r>
              <a:rPr lang="fr-FR" dirty="0">
                <a:solidFill>
                  <a:srgbClr val="FF0000"/>
                </a:solidFill>
                <a:latin typeface="Helvetica" pitchFamily="2" charset="0"/>
              </a:rPr>
              <a:t>qualité</a:t>
            </a:r>
            <a:r>
              <a:rPr lang="fr-FR" dirty="0">
                <a:latin typeface="Helvetica" pitchFamily="2" charset="0"/>
              </a:rPr>
              <a:t> </a:t>
            </a:r>
            <a:r>
              <a:rPr lang="fr-FR" dirty="0">
                <a:solidFill>
                  <a:srgbClr val="FF0000"/>
                </a:solidFill>
                <a:latin typeface="Helvetica" pitchFamily="2" charset="0"/>
              </a:rPr>
              <a:t>technique et qualité des relations avec le malade</a:t>
            </a:r>
            <a:r>
              <a:rPr lang="fr-FR" dirty="0">
                <a:solidFill>
                  <a:srgbClr val="000000"/>
                </a:solidFill>
                <a:latin typeface="Helvetica" pitchFamily="2" charset="0"/>
              </a:rPr>
              <a:t>. Ils sont réalisés en</a:t>
            </a:r>
            <a:r>
              <a:rPr lang="fr-FR" dirty="0">
                <a:solidFill>
                  <a:srgbClr val="FF0000"/>
                </a:solidFill>
                <a:latin typeface="Helvetica" pitchFamily="2" charset="0"/>
              </a:rPr>
              <a:t> </a:t>
            </a:r>
            <a:r>
              <a:rPr lang="fr-FR" dirty="0">
                <a:solidFill>
                  <a:srgbClr val="000000"/>
                </a:solidFill>
                <a:latin typeface="Helvetica" pitchFamily="2" charset="0"/>
              </a:rPr>
              <a:t>tenant compte de </a:t>
            </a:r>
            <a:r>
              <a:rPr lang="fr-FR" dirty="0">
                <a:solidFill>
                  <a:srgbClr val="FF0000"/>
                </a:solidFill>
                <a:latin typeface="Helvetica" pitchFamily="2" charset="0"/>
              </a:rPr>
              <a:t>l'évolution des sciences et des techniques</a:t>
            </a:r>
            <a:r>
              <a:rPr lang="fr-FR" dirty="0">
                <a:solidFill>
                  <a:srgbClr val="000000"/>
                </a:solidFill>
                <a:latin typeface="Helvetica" pitchFamily="2" charset="0"/>
              </a:rPr>
              <a:t>. Ils ont pour</a:t>
            </a:r>
            <a:r>
              <a:rPr lang="fr-FR" dirty="0">
                <a:solidFill>
                  <a:srgbClr val="FF0000"/>
                </a:solidFill>
                <a:latin typeface="Helvetica" pitchFamily="2" charset="0"/>
              </a:rPr>
              <a:t> </a:t>
            </a:r>
            <a:r>
              <a:rPr lang="fr-FR" dirty="0">
                <a:latin typeface="Helvetica" pitchFamily="2" charset="0"/>
              </a:rPr>
              <a:t>objet, dans le respect des droits de la personne, dans le souci de son éducation à la santé et en tenant compte de la personnalité de celle-ci dans ses composantes physiologique, psychologique, économique, sociale et culturelle :</a:t>
            </a:r>
          </a:p>
          <a:p>
            <a:pPr algn="just"/>
            <a:endParaRPr lang="fr-FR" dirty="0">
              <a:latin typeface="Helvetica" pitchFamily="2" charset="0"/>
            </a:endParaRPr>
          </a:p>
          <a:p>
            <a:pPr algn="just"/>
            <a:r>
              <a:rPr lang="fr-FR" dirty="0">
                <a:latin typeface="Helvetica" pitchFamily="2" charset="0"/>
              </a:rPr>
              <a:t>De concourir à la mise en place de méthodes et au </a:t>
            </a:r>
            <a:r>
              <a:rPr lang="fr-FR" dirty="0">
                <a:solidFill>
                  <a:srgbClr val="FF0000"/>
                </a:solidFill>
                <a:latin typeface="Helvetica" pitchFamily="2" charset="0"/>
              </a:rPr>
              <a:t>recueil des</a:t>
            </a:r>
            <a:endParaRPr lang="fr-FR" dirty="0">
              <a:latin typeface="Helvetica" pitchFamily="2" charset="0"/>
            </a:endParaRPr>
          </a:p>
          <a:p>
            <a:pPr algn="just"/>
            <a:r>
              <a:rPr lang="fr-FR" dirty="0">
                <a:solidFill>
                  <a:srgbClr val="FF0000"/>
                </a:solidFill>
                <a:latin typeface="Helvetica" pitchFamily="2" charset="0"/>
              </a:rPr>
              <a:t>informations </a:t>
            </a:r>
            <a:r>
              <a:rPr lang="fr-FR" dirty="0">
                <a:latin typeface="Helvetica" pitchFamily="2" charset="0"/>
              </a:rPr>
              <a:t>utiles aux autres professionnels, et notamment aux</a:t>
            </a:r>
          </a:p>
          <a:p>
            <a:pPr algn="just"/>
            <a:r>
              <a:rPr lang="fr-FR" dirty="0">
                <a:latin typeface="Helvetica" pitchFamily="2" charset="0"/>
              </a:rPr>
              <a:t>médecins pour poser leur diagnostic et évaluer l'effet de leurs prescriptions ;</a:t>
            </a:r>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4311-2</a:t>
            </a:r>
          </a:p>
        </p:txBody>
      </p:sp>
      <p:sp>
        <p:nvSpPr>
          <p:cNvPr id="21" name="ZoneTexte 20">
            <a:extLst>
              <a:ext uri="{FF2B5EF4-FFF2-40B4-BE49-F238E27FC236}">
                <a16:creationId xmlns:a16="http://schemas.microsoft.com/office/drawing/2014/main" id="{27E89FE1-1413-6044-B433-954EE5E0BE84}"/>
              </a:ext>
            </a:extLst>
          </p:cNvPr>
          <p:cNvSpPr txBox="1"/>
          <p:nvPr/>
        </p:nvSpPr>
        <p:spPr>
          <a:xfrm>
            <a:off x="9482220" y="7121"/>
            <a:ext cx="4173008" cy="2308324"/>
          </a:xfrm>
          <a:prstGeom prst="rect">
            <a:avLst/>
          </a:prstGeom>
          <a:noFill/>
        </p:spPr>
        <p:txBody>
          <a:bodyPr wrap="square" rtlCol="0">
            <a:spAutoFit/>
          </a:bodyPr>
          <a:lstStyle/>
          <a:p>
            <a:pPr marL="457200" indent="-457200">
              <a:buFont typeface="Wingdings" pitchFamily="2" charset="2"/>
              <a:buChar char="v"/>
            </a:pPr>
            <a:r>
              <a:rPr lang="fr-FR" sz="1600" b="1" dirty="0">
                <a:solidFill>
                  <a:srgbClr val="FF0000"/>
                </a:solidFill>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28747550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596374"/>
            <a:ext cx="8606100" cy="2308324"/>
          </a:xfrm>
          <a:prstGeom prst="rect">
            <a:avLst/>
          </a:prstGeom>
        </p:spPr>
        <p:txBody>
          <a:bodyPr wrap="square">
            <a:spAutoFit/>
          </a:bodyPr>
          <a:lstStyle/>
          <a:p>
            <a:pPr algn="just"/>
            <a:r>
              <a:rPr lang="fr-FR" dirty="0"/>
              <a:t>4°De contribuer à la mise en œuvre des traitements en participant à la surveillance clinique et à l'application des </a:t>
            </a:r>
            <a:r>
              <a:rPr lang="fr-FR" dirty="0">
                <a:solidFill>
                  <a:srgbClr val="FF0000"/>
                </a:solidFill>
              </a:rPr>
              <a:t>prescriptions médicales </a:t>
            </a:r>
            <a:r>
              <a:rPr lang="fr-FR" dirty="0"/>
              <a:t>contenues, le cas échéant, dans des </a:t>
            </a:r>
            <a:r>
              <a:rPr lang="fr-FR" dirty="0">
                <a:solidFill>
                  <a:srgbClr val="FF0000"/>
                </a:solidFill>
              </a:rPr>
              <a:t>protocoles</a:t>
            </a:r>
            <a:r>
              <a:rPr lang="fr-FR" dirty="0"/>
              <a:t> établis à l'initiative du ou des médecins prescripteurs ;</a:t>
            </a:r>
          </a:p>
          <a:p>
            <a:pPr algn="just"/>
            <a:endParaRPr lang="fr-FR" dirty="0"/>
          </a:p>
          <a:p>
            <a:pPr algn="just"/>
            <a:r>
              <a:rPr lang="fr-FR" dirty="0"/>
              <a:t>5°De participer à la prévention, à l'évaluation et au soulagement de la douleur et de la détresse physique et psychique des personnes, particulièrement en fin de vie au moyen des soins palliatifs, et d'accompagner, en tant que de besoin, leur entourage.</a:t>
            </a:r>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4311-2</a:t>
            </a:r>
          </a:p>
        </p:txBody>
      </p:sp>
      <p:sp>
        <p:nvSpPr>
          <p:cNvPr id="13" name="ZoneTexte 12">
            <a:extLst>
              <a:ext uri="{FF2B5EF4-FFF2-40B4-BE49-F238E27FC236}">
                <a16:creationId xmlns:a16="http://schemas.microsoft.com/office/drawing/2014/main" id="{35C820FA-3F96-3E41-B5C6-AB17F03087FD}"/>
              </a:ext>
            </a:extLst>
          </p:cNvPr>
          <p:cNvSpPr txBox="1"/>
          <p:nvPr/>
        </p:nvSpPr>
        <p:spPr>
          <a:xfrm>
            <a:off x="9861456" y="78455"/>
            <a:ext cx="4173008" cy="2308324"/>
          </a:xfrm>
          <a:prstGeom prst="rect">
            <a:avLst/>
          </a:prstGeom>
          <a:noFill/>
        </p:spPr>
        <p:txBody>
          <a:bodyPr wrap="square" rtlCol="0">
            <a:spAutoFit/>
          </a:bodyPr>
          <a:lstStyle/>
          <a:p>
            <a:pPr marL="457200" indent="-457200">
              <a:buFont typeface="Wingdings" pitchFamily="2" charset="2"/>
              <a:buChar char="v"/>
            </a:pPr>
            <a:r>
              <a:rPr lang="fr-FR" sz="1600" b="1" dirty="0">
                <a:solidFill>
                  <a:srgbClr val="FF0000"/>
                </a:solidFill>
                <a:latin typeface="Helvetica" pitchFamily="2" charset="0"/>
              </a:rPr>
              <a:t>Article R. 4311-2</a:t>
            </a:r>
          </a:p>
          <a:p>
            <a:pPr marL="457200" indent="-457200">
              <a:buFont typeface="Wingdings" pitchFamily="2" charset="2"/>
              <a:buChar char="v"/>
            </a:pPr>
            <a:r>
              <a:rPr lang="fr-FR" sz="1600" dirty="0">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27214204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007411"/>
            <a:ext cx="8606100" cy="3416320"/>
          </a:xfrm>
          <a:prstGeom prst="rect">
            <a:avLst/>
          </a:prstGeom>
        </p:spPr>
        <p:txBody>
          <a:bodyPr wrap="square">
            <a:spAutoFit/>
          </a:bodyPr>
          <a:lstStyle/>
          <a:p>
            <a:r>
              <a:rPr lang="fr-FR" dirty="0"/>
              <a:t>Dans le cadre de son rôle propre, l'infirmier ou l'infirmière accomplit les actes ou dispense les soins suivants visant à identifier les risques et à assurer le confort et la sécurité de la personne et de son environnement et comprenant son information et celle de son entourage :</a:t>
            </a:r>
          </a:p>
          <a:p>
            <a:endParaRPr lang="fr-FR" dirty="0"/>
          </a:p>
          <a:p>
            <a:r>
              <a:rPr lang="fr-FR" dirty="0"/>
              <a:t>9° Surveillance de l’élimination intestinale et urinaire et changement de sondes vésicales ;</a:t>
            </a:r>
          </a:p>
          <a:p>
            <a:r>
              <a:rPr lang="fr-FR" dirty="0"/>
              <a:t>15° Aspirations des sécrétions d'un patient qu'il soit ou non intubé ou trachéotomisé ;</a:t>
            </a:r>
          </a:p>
          <a:p>
            <a:r>
              <a:rPr lang="fr-FR" dirty="0"/>
              <a:t>16° Ventilation manuelle instrumentale par masque ;</a:t>
            </a:r>
          </a:p>
          <a:p>
            <a:r>
              <a:rPr lang="fr-FR" dirty="0"/>
              <a:t>17° Utilisation d'un défibrillateur semi-automatique et surveillance de la personne placée sous cet appareil ;</a:t>
            </a:r>
          </a:p>
          <a:p>
            <a:endParaRPr lang="fr-FR" dirty="0"/>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4311-5</a:t>
            </a:r>
          </a:p>
        </p:txBody>
      </p:sp>
      <p:sp>
        <p:nvSpPr>
          <p:cNvPr id="13" name="ZoneTexte 12">
            <a:extLst>
              <a:ext uri="{FF2B5EF4-FFF2-40B4-BE49-F238E27FC236}">
                <a16:creationId xmlns:a16="http://schemas.microsoft.com/office/drawing/2014/main" id="{E4F1E469-5F79-D443-A4B4-FD633339B80B}"/>
              </a:ext>
            </a:extLst>
          </p:cNvPr>
          <p:cNvSpPr txBox="1"/>
          <p:nvPr/>
        </p:nvSpPr>
        <p:spPr>
          <a:xfrm>
            <a:off x="9594602"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b="1" dirty="0">
                <a:solidFill>
                  <a:srgbClr val="FF0000"/>
                </a:solidFill>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26820011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2596374"/>
            <a:ext cx="8606100" cy="2031325"/>
          </a:xfrm>
          <a:prstGeom prst="rect">
            <a:avLst/>
          </a:prstGeom>
        </p:spPr>
        <p:txBody>
          <a:bodyPr wrap="square">
            <a:spAutoFit/>
          </a:bodyPr>
          <a:lstStyle/>
          <a:p>
            <a:pPr algn="just"/>
            <a:r>
              <a:rPr lang="fr-FR" dirty="0"/>
              <a:t>Recueil des observations de toutes natures susceptibles de concourir à la connaissance de l'état de santé de la personne et appréciation des principaux paramètres servant à sa surveillance : température, pulsations, pression artérielle, rythme respiratoire, volume de la diurèse, poids, mensurations, réflexes pupillaires, réflexes de défense cutanée, observations des manifestations de l'état de conscience, évaluation de la douleur ;</a:t>
            </a:r>
          </a:p>
          <a:p>
            <a:endParaRPr lang="fr-FR" dirty="0"/>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4311-5</a:t>
            </a:r>
          </a:p>
        </p:txBody>
      </p:sp>
      <p:sp>
        <p:nvSpPr>
          <p:cNvPr id="14" name="ZoneTexte 13">
            <a:extLst>
              <a:ext uri="{FF2B5EF4-FFF2-40B4-BE49-F238E27FC236}">
                <a16:creationId xmlns:a16="http://schemas.microsoft.com/office/drawing/2014/main" id="{26949EE9-B208-DF4B-8F6E-E3D83E511C24}"/>
              </a:ext>
            </a:extLst>
          </p:cNvPr>
          <p:cNvSpPr txBox="1"/>
          <p:nvPr/>
        </p:nvSpPr>
        <p:spPr>
          <a:xfrm>
            <a:off x="9861456"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b="1" dirty="0">
                <a:solidFill>
                  <a:srgbClr val="FF0000"/>
                </a:solidFill>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11048067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BDA9AC-D12B-7A49-9AD4-B37A7947BB79}"/>
              </a:ext>
            </a:extLst>
          </p:cNvPr>
          <p:cNvSpPr/>
          <p:nvPr/>
        </p:nvSpPr>
        <p:spPr>
          <a:xfrm>
            <a:off x="510894" y="1711917"/>
            <a:ext cx="8606100" cy="4062651"/>
          </a:xfrm>
          <a:prstGeom prst="rect">
            <a:avLst/>
          </a:prstGeom>
        </p:spPr>
        <p:txBody>
          <a:bodyPr wrap="square">
            <a:spAutoFit/>
          </a:bodyPr>
          <a:lstStyle/>
          <a:p>
            <a:r>
              <a:rPr lang="fr-FR" dirty="0">
                <a:solidFill>
                  <a:srgbClr val="FF0000"/>
                </a:solidFill>
              </a:rPr>
              <a:t>Installation du patient </a:t>
            </a:r>
            <a:r>
              <a:rPr lang="fr-FR" dirty="0"/>
              <a:t>dans une position en rapport avec sa pathologie ou son handicap</a:t>
            </a:r>
            <a:endParaRPr lang="fr-FR" dirty="0">
              <a:solidFill>
                <a:srgbClr val="FF0000"/>
              </a:solidFill>
            </a:endParaRPr>
          </a:p>
          <a:p>
            <a:endParaRPr lang="fr-FR" sz="1400" dirty="0">
              <a:solidFill>
                <a:srgbClr val="FF0000"/>
              </a:solidFill>
            </a:endParaRPr>
          </a:p>
          <a:p>
            <a:r>
              <a:rPr lang="fr-FR" dirty="0">
                <a:solidFill>
                  <a:srgbClr val="FF0000"/>
                </a:solidFill>
              </a:rPr>
              <a:t>Surveillance des fonctions vitales</a:t>
            </a:r>
            <a:r>
              <a:rPr lang="fr-FR" dirty="0"/>
              <a:t> et maintien de ces fonctions par des moyens non invasifs et n'impliquant pas le recours à des médicaments ;</a:t>
            </a:r>
          </a:p>
          <a:p>
            <a:endParaRPr lang="fr-FR" dirty="0"/>
          </a:p>
          <a:p>
            <a:r>
              <a:rPr lang="fr-FR" dirty="0">
                <a:solidFill>
                  <a:srgbClr val="FF0000"/>
                </a:solidFill>
              </a:rPr>
              <a:t>Surveillance</a:t>
            </a:r>
            <a:r>
              <a:rPr lang="fr-FR" dirty="0"/>
              <a:t> des cathéters, sondes et drains ;</a:t>
            </a:r>
          </a:p>
          <a:p>
            <a:endParaRPr lang="fr-FR" sz="1400" dirty="0"/>
          </a:p>
          <a:p>
            <a:pPr algn="just"/>
            <a:r>
              <a:rPr lang="fr-FR" dirty="0">
                <a:solidFill>
                  <a:srgbClr val="FF0000"/>
                </a:solidFill>
              </a:rPr>
              <a:t>Recueil des données </a:t>
            </a:r>
            <a:r>
              <a:rPr lang="fr-FR" dirty="0"/>
              <a:t>biologiques obtenues par des techniques à lecture instantanée suivantes :</a:t>
            </a:r>
          </a:p>
          <a:p>
            <a:r>
              <a:rPr lang="fr-FR" dirty="0"/>
              <a:t>a) Urines : glycosurie acétonurie, protéinurie, recherche de sang,</a:t>
            </a:r>
          </a:p>
          <a:p>
            <a:r>
              <a:rPr lang="fr-FR" dirty="0"/>
              <a:t>potentiels en ions hydrogène, pH ;</a:t>
            </a:r>
          </a:p>
          <a:p>
            <a:r>
              <a:rPr lang="fr-FR" dirty="0"/>
              <a:t>b) Sang : glycémie, acétonémie ;</a:t>
            </a:r>
          </a:p>
          <a:p>
            <a:endParaRPr lang="fr-FR" sz="1400" dirty="0"/>
          </a:p>
          <a:p>
            <a:r>
              <a:rPr lang="fr-FR" dirty="0"/>
              <a:t>Observation et surveillance des troubles du comportement.</a:t>
            </a:r>
          </a:p>
          <a:p>
            <a:pPr algn="just"/>
            <a:endParaRPr lang="fr-FR" dirty="0">
              <a:effectLst/>
              <a:latin typeface="Helvetica" pitchFamily="2" charset="0"/>
            </a:endParaRPr>
          </a:p>
        </p:txBody>
      </p:sp>
      <p:pic>
        <p:nvPicPr>
          <p:cNvPr id="3" name="Image 2">
            <a:extLst>
              <a:ext uri="{FF2B5EF4-FFF2-40B4-BE49-F238E27FC236}">
                <a16:creationId xmlns:a16="http://schemas.microsoft.com/office/drawing/2014/main" id="{2C6CF48C-EC97-FA46-89E2-FD7FB4CA893F}"/>
              </a:ext>
            </a:extLst>
          </p:cNvPr>
          <p:cNvPicPr>
            <a:picLocks noChangeAspect="1"/>
          </p:cNvPicPr>
          <p:nvPr/>
        </p:nvPicPr>
        <p:blipFill>
          <a:blip r:embed="rId2"/>
          <a:stretch>
            <a:fillRect/>
          </a:stretch>
        </p:blipFill>
        <p:spPr>
          <a:xfrm>
            <a:off x="160867" y="5567658"/>
            <a:ext cx="2326536" cy="1154875"/>
          </a:xfrm>
          <a:prstGeom prst="rect">
            <a:avLst/>
          </a:prstGeom>
        </p:spPr>
      </p:pic>
      <p:grpSp>
        <p:nvGrpSpPr>
          <p:cNvPr id="12" name="Groupe 11">
            <a:extLst>
              <a:ext uri="{FF2B5EF4-FFF2-40B4-BE49-F238E27FC236}">
                <a16:creationId xmlns:a16="http://schemas.microsoft.com/office/drawing/2014/main" id="{D2477D7C-F680-E247-9B99-76F7B64F1AB7}"/>
              </a:ext>
            </a:extLst>
          </p:cNvPr>
          <p:cNvGrpSpPr/>
          <p:nvPr/>
        </p:nvGrpSpPr>
        <p:grpSpPr>
          <a:xfrm>
            <a:off x="8728601" y="5806558"/>
            <a:ext cx="3333991" cy="1038154"/>
            <a:chOff x="8728601" y="5806558"/>
            <a:chExt cx="3333991" cy="1038154"/>
          </a:xfrm>
        </p:grpSpPr>
        <p:pic>
          <p:nvPicPr>
            <p:cNvPr id="17" name="Image 16">
              <a:extLst>
                <a:ext uri="{FF2B5EF4-FFF2-40B4-BE49-F238E27FC236}">
                  <a16:creationId xmlns:a16="http://schemas.microsoft.com/office/drawing/2014/main" id="{A5BF86B3-62FE-AC4F-9899-DE3590718D8E}"/>
                </a:ext>
              </a:extLst>
            </p:cNvPr>
            <p:cNvPicPr>
              <a:picLocks noChangeAspect="1"/>
            </p:cNvPicPr>
            <p:nvPr/>
          </p:nvPicPr>
          <p:blipFill rotWithShape="1">
            <a:blip r:embed="rId3"/>
            <a:srcRect t="20345" b="26512"/>
            <a:stretch/>
          </p:blipFill>
          <p:spPr>
            <a:xfrm>
              <a:off x="9411758" y="5806558"/>
              <a:ext cx="2619375" cy="846667"/>
            </a:xfrm>
            <a:prstGeom prst="rect">
              <a:avLst/>
            </a:prstGeom>
          </p:spPr>
        </p:pic>
        <p:sp>
          <p:nvSpPr>
            <p:cNvPr id="18" name="ZoneTexte 17">
              <a:extLst>
                <a:ext uri="{FF2B5EF4-FFF2-40B4-BE49-F238E27FC236}">
                  <a16:creationId xmlns:a16="http://schemas.microsoft.com/office/drawing/2014/main" id="{8CC09FB1-5C7E-E144-B49C-2BD39B06FBF7}"/>
                </a:ext>
              </a:extLst>
            </p:cNvPr>
            <p:cNvSpPr txBox="1"/>
            <p:nvPr/>
          </p:nvSpPr>
          <p:spPr>
            <a:xfrm>
              <a:off x="9482220" y="6583102"/>
              <a:ext cx="2465740" cy="261610"/>
            </a:xfrm>
            <a:prstGeom prst="rect">
              <a:avLst/>
            </a:prstGeom>
            <a:noFill/>
          </p:spPr>
          <p:txBody>
            <a:bodyPr wrap="none" rtlCol="0">
              <a:spAutoFit/>
            </a:bodyPr>
            <a:lstStyle/>
            <a:p>
              <a:r>
                <a:rPr lang="fr-FR" sz="1100" b="1" dirty="0">
                  <a:solidFill>
                    <a:srgbClr val="FF0000"/>
                  </a:solidFill>
                </a:rPr>
                <a:t>P</a:t>
              </a:r>
              <a:r>
                <a:rPr lang="fr-FR" sz="1100" b="1" dirty="0"/>
                <a:t>OLE </a:t>
              </a:r>
              <a:r>
                <a:rPr lang="fr-FR" sz="1100" b="1" dirty="0">
                  <a:solidFill>
                    <a:srgbClr val="FF0000"/>
                  </a:solidFill>
                </a:rPr>
                <a:t>A</a:t>
              </a:r>
              <a:r>
                <a:rPr lang="fr-FR" sz="1100" b="1" dirty="0"/>
                <a:t>FGSU </a:t>
              </a:r>
              <a:r>
                <a:rPr lang="fr-FR" sz="1100" b="1" dirty="0">
                  <a:solidFill>
                    <a:srgbClr val="FF0000"/>
                  </a:solidFill>
                </a:rPr>
                <a:t>S</a:t>
              </a:r>
              <a:r>
                <a:rPr lang="fr-FR" sz="1100" b="1" dirty="0"/>
                <a:t>IMU et </a:t>
              </a:r>
              <a:r>
                <a:rPr lang="fr-FR" sz="1100" b="1" dirty="0">
                  <a:solidFill>
                    <a:srgbClr val="FF0000"/>
                  </a:solidFill>
                </a:rPr>
                <a:t>S</a:t>
              </a:r>
              <a:r>
                <a:rPr lang="fr-FR" sz="1100" b="1" dirty="0"/>
                <a:t>OINS CRITIQUES</a:t>
              </a:r>
            </a:p>
          </p:txBody>
        </p:sp>
        <p:sp>
          <p:nvSpPr>
            <p:cNvPr id="19" name="Rectangle 18">
              <a:extLst>
                <a:ext uri="{FF2B5EF4-FFF2-40B4-BE49-F238E27FC236}">
                  <a16:creationId xmlns:a16="http://schemas.microsoft.com/office/drawing/2014/main" id="{2B2FD5E2-988B-3B44-80DE-497DF609A39F}"/>
                </a:ext>
              </a:extLst>
            </p:cNvPr>
            <p:cNvSpPr/>
            <p:nvPr/>
          </p:nvSpPr>
          <p:spPr>
            <a:xfrm>
              <a:off x="8728601" y="5821929"/>
              <a:ext cx="3333991" cy="646331"/>
            </a:xfrm>
            <a:prstGeom prst="rect">
              <a:avLst/>
            </a:prstGeom>
            <a:noFill/>
          </p:spPr>
          <p:txBody>
            <a:bodyPr wrap="square" lIns="91440" tIns="45720" rIns="91440" bIns="45720">
              <a:spAutoFit/>
            </a:bodyPr>
            <a:lstStyle/>
            <a:p>
              <a:pPr algn="ctr"/>
              <a:r>
                <a:rPr lang="fr-FR" sz="3600" b="1" cap="none" spc="0" dirty="0">
                  <a:ln w="6600">
                    <a:solidFill>
                      <a:srgbClr val="C00000"/>
                    </a:solidFill>
                    <a:prstDash val="solid"/>
                  </a:ln>
                  <a:solidFill>
                    <a:srgbClr val="FF0000"/>
                  </a:solidFill>
                  <a:effectLst>
                    <a:outerShdw dist="38100" dir="2700000" algn="tl" rotWithShape="0">
                      <a:schemeClr val="accent2"/>
                    </a:outerShdw>
                  </a:effectLst>
                </a:rPr>
                <a:t>P</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A</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r>
                <a:rPr lang="fr-FR" sz="3600" b="1" cap="none" spc="0" dirty="0">
                  <a:ln w="6600">
                    <a:solidFill>
                      <a:srgbClr val="C00000"/>
                    </a:solidFill>
                    <a:prstDash val="solid"/>
                  </a:ln>
                  <a:effectLst>
                    <a:outerShdw dist="38100" dir="2700000" algn="tl" rotWithShape="0">
                      <a:schemeClr val="accent2"/>
                    </a:outerShdw>
                  </a:effectLst>
                </a:rPr>
                <a:t>.</a:t>
              </a:r>
              <a:r>
                <a:rPr lang="fr-FR" sz="3600" b="1" cap="none" spc="0" dirty="0">
                  <a:ln w="6600">
                    <a:solidFill>
                      <a:srgbClr val="C00000"/>
                    </a:solidFill>
                    <a:prstDash val="solid"/>
                  </a:ln>
                  <a:solidFill>
                    <a:srgbClr val="FF0000"/>
                  </a:solidFill>
                  <a:effectLst>
                    <a:outerShdw dist="38100" dir="2700000" algn="tl" rotWithShape="0">
                      <a:schemeClr val="accent2"/>
                    </a:outerShdw>
                  </a:effectLst>
                </a:rPr>
                <a:t>S</a:t>
              </a:r>
            </a:p>
          </p:txBody>
        </p:sp>
      </p:grpSp>
      <p:sp>
        <p:nvSpPr>
          <p:cNvPr id="23" name="Rectangle 22">
            <a:extLst>
              <a:ext uri="{FF2B5EF4-FFF2-40B4-BE49-F238E27FC236}">
                <a16:creationId xmlns:a16="http://schemas.microsoft.com/office/drawing/2014/main" id="{BEAEE40E-ED89-F842-AC0E-74CA59C105F5}"/>
              </a:ext>
            </a:extLst>
          </p:cNvPr>
          <p:cNvSpPr/>
          <p:nvPr/>
        </p:nvSpPr>
        <p:spPr>
          <a:xfrm>
            <a:off x="-1115383" y="16911"/>
            <a:ext cx="7211383" cy="646331"/>
          </a:xfrm>
          <a:prstGeom prst="rect">
            <a:avLst/>
          </a:prstGeom>
          <a:noFill/>
          <a:ln>
            <a:noFill/>
          </a:ln>
        </p:spPr>
        <p:txBody>
          <a:bodyPr wrap="square" lIns="91440" tIns="45720" rIns="91440" bIns="45720">
            <a:spAutoFit/>
          </a:bodyPr>
          <a:lstStyle/>
          <a:p>
            <a:pPr algn="ctr"/>
            <a:r>
              <a:rPr lang="fr-FR" sz="3600" b="1" dirty="0">
                <a:ln w="6600">
                  <a:solidFill>
                    <a:srgbClr val="C00000"/>
                  </a:solidFill>
                  <a:prstDash val="solid"/>
                </a:ln>
                <a:solidFill>
                  <a:srgbClr val="FF0000"/>
                </a:solidFill>
                <a:effectLst>
                  <a:outerShdw dist="38100" dir="2700000" algn="tl" rotWithShape="0">
                    <a:schemeClr val="accent2"/>
                  </a:outerShdw>
                </a:effectLst>
              </a:rPr>
              <a:t>CADRE REGLEMENTAIRE</a:t>
            </a:r>
            <a:endParaRPr lang="fr-FR" sz="3600" b="1" cap="none" spc="0" dirty="0">
              <a:ln w="6600">
                <a:solidFill>
                  <a:srgbClr val="C00000"/>
                </a:solidFill>
                <a:prstDash val="solid"/>
              </a:ln>
              <a:solidFill>
                <a:srgbClr val="FF0000"/>
              </a:solidFill>
              <a:effectLst>
                <a:outerShdw dist="38100" dir="2700000" algn="tl" rotWithShape="0">
                  <a:schemeClr val="accent2"/>
                </a:outerShdw>
              </a:effectLst>
            </a:endParaRPr>
          </a:p>
        </p:txBody>
      </p:sp>
      <p:cxnSp>
        <p:nvCxnSpPr>
          <p:cNvPr id="10" name="Connecteur droit 9">
            <a:extLst>
              <a:ext uri="{FF2B5EF4-FFF2-40B4-BE49-F238E27FC236}">
                <a16:creationId xmlns:a16="http://schemas.microsoft.com/office/drawing/2014/main" id="{F9E6C9BB-5B32-694B-BF79-66EC9D5F2B74}"/>
              </a:ext>
            </a:extLst>
          </p:cNvPr>
          <p:cNvCxnSpPr/>
          <p:nvPr/>
        </p:nvCxnSpPr>
        <p:spPr>
          <a:xfrm>
            <a:off x="4067175" y="1315872"/>
            <a:ext cx="3341620" cy="0"/>
          </a:xfrm>
          <a:prstGeom prst="line">
            <a:avLst/>
          </a:prstGeom>
          <a:ln w="34925">
            <a:solidFill>
              <a:srgbClr val="EE7D3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BBD60C4-82AE-D940-954A-FD301F39EF79}"/>
              </a:ext>
            </a:extLst>
          </p:cNvPr>
          <p:cNvSpPr/>
          <p:nvPr/>
        </p:nvSpPr>
        <p:spPr>
          <a:xfrm>
            <a:off x="3348433" y="919828"/>
            <a:ext cx="4950394" cy="830997"/>
          </a:xfrm>
          <a:prstGeom prst="rect">
            <a:avLst/>
          </a:prstGeom>
        </p:spPr>
        <p:txBody>
          <a:bodyPr wrap="none">
            <a:spAutoFit/>
          </a:bodyPr>
          <a:lstStyle/>
          <a:p>
            <a:pPr algn="ctr"/>
            <a:r>
              <a:rPr lang="fr-FR" sz="2400" dirty="0">
                <a:latin typeface="Helvetica" pitchFamily="2" charset="0"/>
              </a:rPr>
              <a:t>Décret n°2004-802 du 29-07-2004 </a:t>
            </a:r>
          </a:p>
          <a:p>
            <a:pPr algn="ctr"/>
            <a:r>
              <a:rPr lang="fr-FR" sz="2400" dirty="0">
                <a:latin typeface="Helvetica" pitchFamily="2" charset="0"/>
              </a:rPr>
              <a:t>Article R. 4311-5</a:t>
            </a:r>
          </a:p>
        </p:txBody>
      </p:sp>
      <p:sp>
        <p:nvSpPr>
          <p:cNvPr id="14" name="ZoneTexte 13">
            <a:extLst>
              <a:ext uri="{FF2B5EF4-FFF2-40B4-BE49-F238E27FC236}">
                <a16:creationId xmlns:a16="http://schemas.microsoft.com/office/drawing/2014/main" id="{1910EC1E-C512-034C-A45F-165B5CC5304B}"/>
              </a:ext>
            </a:extLst>
          </p:cNvPr>
          <p:cNvSpPr txBox="1"/>
          <p:nvPr/>
        </p:nvSpPr>
        <p:spPr>
          <a:xfrm>
            <a:off x="9594602" y="13288"/>
            <a:ext cx="4173008" cy="2308324"/>
          </a:xfrm>
          <a:prstGeom prst="rect">
            <a:avLst/>
          </a:prstGeom>
          <a:noFill/>
        </p:spPr>
        <p:txBody>
          <a:bodyPr wrap="square" rtlCol="0">
            <a:spAutoFit/>
          </a:bodyPr>
          <a:lstStyle/>
          <a:p>
            <a:pPr marL="457200" indent="-457200">
              <a:buFont typeface="Wingdings" pitchFamily="2" charset="2"/>
              <a:buChar char="v"/>
            </a:pPr>
            <a:r>
              <a:rPr lang="fr-FR" sz="1600" dirty="0">
                <a:latin typeface="Helvetica" pitchFamily="2" charset="0"/>
              </a:rPr>
              <a:t>Article R. 4311-2</a:t>
            </a:r>
          </a:p>
          <a:p>
            <a:pPr marL="457200" indent="-457200">
              <a:buFont typeface="Wingdings" pitchFamily="2" charset="2"/>
              <a:buChar char="v"/>
            </a:pPr>
            <a:r>
              <a:rPr lang="fr-FR" sz="1600" b="1" dirty="0">
                <a:solidFill>
                  <a:srgbClr val="FF0000"/>
                </a:solidFill>
                <a:latin typeface="Helvetica" pitchFamily="2" charset="0"/>
              </a:rPr>
              <a:t>Article R. 4311-5</a:t>
            </a:r>
          </a:p>
          <a:p>
            <a:pPr marL="457200" indent="-457200">
              <a:buFont typeface="Wingdings" pitchFamily="2" charset="2"/>
              <a:buChar char="v"/>
            </a:pPr>
            <a:r>
              <a:rPr lang="fr-FR" sz="1600" dirty="0">
                <a:latin typeface="Helvetica" pitchFamily="2" charset="0"/>
              </a:rPr>
              <a:t>Article R. 4311-7</a:t>
            </a:r>
          </a:p>
          <a:p>
            <a:pPr marL="457200" indent="-457200">
              <a:buFont typeface="Wingdings" pitchFamily="2" charset="2"/>
              <a:buChar char="v"/>
            </a:pPr>
            <a:r>
              <a:rPr lang="fr-FR" sz="1600" dirty="0">
                <a:latin typeface="Helvetica" pitchFamily="2" charset="0"/>
              </a:rPr>
              <a:t>Article R. 4311-8</a:t>
            </a:r>
          </a:p>
          <a:p>
            <a:pPr marL="457200" indent="-457200">
              <a:buFont typeface="Wingdings" pitchFamily="2" charset="2"/>
              <a:buChar char="v"/>
            </a:pPr>
            <a:r>
              <a:rPr lang="fr-FR" sz="1600" dirty="0">
                <a:latin typeface="Helvetica" pitchFamily="2" charset="0"/>
              </a:rPr>
              <a:t>Article R. 4311-9</a:t>
            </a:r>
          </a:p>
          <a:p>
            <a:pPr marL="457200" indent="-457200">
              <a:buFont typeface="Wingdings" pitchFamily="2" charset="2"/>
              <a:buChar char="v"/>
            </a:pPr>
            <a:r>
              <a:rPr lang="fr-FR" sz="1600" dirty="0">
                <a:latin typeface="Helvetica" pitchFamily="2" charset="0"/>
              </a:rPr>
              <a:t>Article R. 4311-10</a:t>
            </a:r>
          </a:p>
          <a:p>
            <a:pPr marL="457200" indent="-457200">
              <a:buFont typeface="Wingdings" pitchFamily="2" charset="2"/>
              <a:buChar char="v"/>
            </a:pPr>
            <a:r>
              <a:rPr lang="fr-FR" sz="1600" dirty="0">
                <a:latin typeface="Helvetica" pitchFamily="2" charset="0"/>
              </a:rPr>
              <a:t>Article R. 4311-12</a:t>
            </a:r>
          </a:p>
          <a:p>
            <a:pPr marL="457200" indent="-457200">
              <a:buFont typeface="Wingdings" pitchFamily="2" charset="2"/>
              <a:buChar char="v"/>
            </a:pPr>
            <a:r>
              <a:rPr lang="fr-FR" sz="1600" dirty="0">
                <a:latin typeface="Helvetica" pitchFamily="2" charset="0"/>
              </a:rPr>
              <a:t>Article R. 4311-14</a:t>
            </a:r>
          </a:p>
          <a:p>
            <a:pPr marL="457200" indent="-457200">
              <a:buFont typeface="Wingdings" pitchFamily="2" charset="2"/>
              <a:buChar char="v"/>
            </a:pPr>
            <a:r>
              <a:rPr lang="fr-FR" sz="1600" dirty="0"/>
              <a:t>Question ?</a:t>
            </a:r>
          </a:p>
        </p:txBody>
      </p:sp>
    </p:spTree>
    <p:extLst>
      <p:ext uri="{BB962C8B-B14F-4D97-AF65-F5344CB8AC3E}">
        <p14:creationId xmlns:p14="http://schemas.microsoft.com/office/powerpoint/2010/main" val="2037013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317 -0.00995 L -0.19453 0.2845 " pathEditMode="relative" ptsTypes="AA">
                                      <p:cBhvr>
                                        <p:cTn id="6"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0A8C6C7A-8831-7843-9760-2AFA9EE8CD2A}" vid="{534123EE-712C-DA4E-8AEC-7CC20FF6A180}"/>
    </a:ext>
  </a:extLst>
</a:theme>
</file>

<file path=docProps/app.xml><?xml version="1.0" encoding="utf-8"?>
<Properties xmlns="http://schemas.openxmlformats.org/officeDocument/2006/extended-properties" xmlns:vt="http://schemas.openxmlformats.org/officeDocument/2006/docPropsVTypes">
  <Template/>
  <TotalTime>6548</TotalTime>
  <Words>2215</Words>
  <Application>Microsoft Macintosh PowerPoint</Application>
  <PresentationFormat>Grand écran</PresentationFormat>
  <Paragraphs>308</Paragraphs>
  <Slides>19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19</vt:i4>
      </vt:variant>
    </vt:vector>
  </HeadingPairs>
  <TitlesOfParts>
    <vt:vector size="25" baseType="lpstr">
      <vt:lpstr>Arial</vt:lpstr>
      <vt:lpstr>Calibri</vt:lpstr>
      <vt:lpstr>Calibri Light</vt:lpstr>
      <vt:lpstr>Helvetica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frederic cavalieri</dc:creator>
  <cp:lastModifiedBy>frederic cavalieri</cp:lastModifiedBy>
  <cp:revision>13</cp:revision>
  <dcterms:created xsi:type="dcterms:W3CDTF">2019-07-10T08:32:38Z</dcterms:created>
  <dcterms:modified xsi:type="dcterms:W3CDTF">2020-01-11T12:40:17Z</dcterms:modified>
</cp:coreProperties>
</file>